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80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6124"/>
            <a:ext cx="7315200" cy="2792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Правила безопасного поведения при угрозе и совершении террористического акта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74172" y="3216799"/>
            <a:ext cx="7053942" cy="8980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Сегодня мы рассмотрим важные правила безопасного поведения при угрозе и совершении террористических актов.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C483B-7B0F-4ABF-B1C1-A8BC03FAF882}"/>
              </a:ext>
            </a:extLst>
          </p:cNvPr>
          <p:cNvSpPr txBox="1"/>
          <p:nvPr/>
        </p:nvSpPr>
        <p:spPr>
          <a:xfrm>
            <a:off x="0" y="459042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«Правила безопасного поведения при угрозе и совершении террористического акта»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D6F7F-4C43-46DB-B2F3-8AD64F769E76}"/>
              </a:ext>
            </a:extLst>
          </p:cNvPr>
          <p:cNvSpPr txBox="1"/>
          <p:nvPr/>
        </p:nvSpPr>
        <p:spPr>
          <a:xfrm>
            <a:off x="12758050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79000"/>
            <a:ext cx="94944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Понятие терроризма и его формы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732014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Терроризм — это насилие, направленное на запугивание населения и нарушение общественного порядка. Он может принимать разные формы: взрывы, поджоги, похищения людей, угрозы, рассылка зараженных веществ и др.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99521" y="3732014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Важно понимать, что терроризм — это преступление, а террористы преследуют политические цели. Их целью может быть свержение власти, изменение политического курса или привлечение внимания к проблеме.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AF24D-3507-47C0-9393-3F464FF4E646}"/>
              </a:ext>
            </a:extLst>
          </p:cNvPr>
          <p:cNvSpPr txBox="1"/>
          <p:nvPr/>
        </p:nvSpPr>
        <p:spPr>
          <a:xfrm>
            <a:off x="12758050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825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Признаки угроз и подготовки террористических актов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AC9EF5"/>
          </a:solidFill>
          <a:ln/>
        </p:spPr>
      </p:sp>
      <p:sp>
        <p:nvSpPr>
          <p:cNvPr id="4" name="Text 2"/>
          <p:cNvSpPr/>
          <p:nvPr/>
        </p:nvSpPr>
        <p:spPr>
          <a:xfrm>
            <a:off x="878860" y="334363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301127"/>
            <a:ext cx="35136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Неожиданное появление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791545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Подозрительных людей, транспорта или объектов, не характерных для данной местности или времени суток.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667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AC9EF5"/>
          </a:solidFill>
          <a:ln/>
        </p:spPr>
      </p:sp>
      <p:sp>
        <p:nvSpPr>
          <p:cNvPr id="8" name="Text 6"/>
          <p:cNvSpPr/>
          <p:nvPr/>
        </p:nvSpPr>
        <p:spPr>
          <a:xfrm>
            <a:off x="7513737" y="334363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165783" y="3301127"/>
            <a:ext cx="29963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Необычные действия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165783" y="3791545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Подозрительные действия с предметами, оставленными без присмотра, особенно в местах скопления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AC9EF5"/>
          </a:solidFill>
          <a:ln/>
        </p:spPr>
      </p:sp>
      <p:sp>
        <p:nvSpPr>
          <p:cNvPr id="12" name="Text 10"/>
          <p:cNvSpPr/>
          <p:nvPr/>
        </p:nvSpPr>
        <p:spPr>
          <a:xfrm>
            <a:off x="878860" y="540472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5309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Запах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530906" y="5852636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Необычный запах или испарения из подозрительных объектов.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8667" y="53622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AC9EF5"/>
          </a:solidFill>
          <a:ln/>
        </p:spPr>
      </p:sp>
      <p:sp>
        <p:nvSpPr>
          <p:cNvPr id="16" name="Text 14"/>
          <p:cNvSpPr/>
          <p:nvPr/>
        </p:nvSpPr>
        <p:spPr>
          <a:xfrm>
            <a:off x="7513737" y="540472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165783" y="5362218"/>
            <a:ext cx="36910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Нестандартное поведение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165783" y="5852636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Повышенное беспокойство, нервозность, отказ отвечать на вопросы, необоснованная поспешность.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A898C2-37D3-4DC5-81BA-DD48EFBE9267}"/>
              </a:ext>
            </a:extLst>
          </p:cNvPr>
          <p:cNvSpPr txBox="1"/>
          <p:nvPr/>
        </p:nvSpPr>
        <p:spPr>
          <a:xfrm>
            <a:off x="12758050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268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Действия при обнаружении признаков подготовки теракта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210401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AC9EF5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Не паникуйте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927634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Спокойствие поможет вам действовать разумно и эффективно.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210401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AC9EF5"/>
          </a:solidFill>
          <a:ln/>
        </p:spPr>
      </p:sp>
      <p:sp>
        <p:nvSpPr>
          <p:cNvPr id="7" name="Text 5"/>
          <p:cNvSpPr/>
          <p:nvPr/>
        </p:nvSpPr>
        <p:spPr>
          <a:xfrm>
            <a:off x="7655481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Отдалитесь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55481" y="3927634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 места обнаружения подозрительного объекта.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3790" y="5107067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AC9EF5"/>
          </a:solidFill>
          <a:ln/>
        </p:spPr>
      </p:sp>
      <p:sp>
        <p:nvSpPr>
          <p:cNvPr id="10" name="Text 8"/>
          <p:cNvSpPr/>
          <p:nvPr/>
        </p:nvSpPr>
        <p:spPr>
          <a:xfrm>
            <a:off x="1020604" y="53338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Сообщите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0604" y="5824299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правоохранительные органы: 102, 112.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28667" y="5107067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AC9EF5"/>
          </a:solidFill>
          <a:ln/>
        </p:spPr>
      </p:sp>
      <p:sp>
        <p:nvSpPr>
          <p:cNvPr id="13" name="Text 11"/>
          <p:cNvSpPr/>
          <p:nvPr/>
        </p:nvSpPr>
        <p:spPr>
          <a:xfrm>
            <a:off x="7655481" y="53338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Не трогайте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55481" y="5824299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Подозрительные объекты, чтобы не спровоцировать взрыв или иные негативные последствия.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A6B75-89DE-437B-8B9E-B14D477C3CCA}"/>
              </a:ext>
            </a:extLst>
          </p:cNvPr>
          <p:cNvSpPr txBox="1"/>
          <p:nvPr/>
        </p:nvSpPr>
        <p:spPr>
          <a:xfrm>
            <a:off x="12758050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9469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Правила поведения при захвате и удержании в заложниках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052411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846201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Сохраняйте спокойствие и самообладание. Не паникуйте.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4052411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139446" y="4846201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Соблюдайте требования террористов.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405241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221" y="4846201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Наблюдайте за обстановкой и запомните детали.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4052411"/>
            <a:ext cx="566976" cy="5669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830997" y="4846201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Сотрудничайте с правоохранительными органами.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AD539A-C1A3-4703-A383-8568D82CE09D}"/>
              </a:ext>
            </a:extLst>
          </p:cNvPr>
          <p:cNvSpPr txBox="1"/>
          <p:nvPr/>
        </p:nvSpPr>
        <p:spPr>
          <a:xfrm>
            <a:off x="12758050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15939" y="673774"/>
            <a:ext cx="8103223" cy="1308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100" dirty="0">
                <a:solidFill>
                  <a:srgbClr val="F7F7F8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Действия при различных формах террористического акта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68216" y="2199323"/>
            <a:ext cx="22860" cy="5453301"/>
          </a:xfrm>
          <a:prstGeom prst="roundRect">
            <a:avLst>
              <a:gd name="adj" fmla="val 137388"/>
            </a:avLst>
          </a:prstGeom>
          <a:solidFill>
            <a:srgbClr val="65696B"/>
          </a:solidFill>
          <a:ln/>
        </p:spPr>
      </p:sp>
      <p:sp>
        <p:nvSpPr>
          <p:cNvPr id="4" name="Shape 2"/>
          <p:cNvSpPr/>
          <p:nvPr/>
        </p:nvSpPr>
        <p:spPr>
          <a:xfrm>
            <a:off x="1180862" y="2658904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9284DB"/>
          </a:solidFill>
          <a:ln/>
        </p:spPr>
      </p:sp>
      <p:sp>
        <p:nvSpPr>
          <p:cNvPr id="5" name="Shape 3"/>
          <p:cNvSpPr/>
          <p:nvPr/>
        </p:nvSpPr>
        <p:spPr>
          <a:xfrm>
            <a:off x="732711" y="2434828"/>
            <a:ext cx="471011" cy="471011"/>
          </a:xfrm>
          <a:prstGeom prst="roundRect">
            <a:avLst>
              <a:gd name="adj" fmla="val 6668"/>
            </a:avLst>
          </a:prstGeom>
          <a:solidFill>
            <a:srgbClr val="AC9EF5"/>
          </a:solidFill>
          <a:ln/>
        </p:spPr>
      </p:sp>
      <p:sp>
        <p:nvSpPr>
          <p:cNvPr id="6" name="Text 4"/>
          <p:cNvSpPr/>
          <p:nvPr/>
        </p:nvSpPr>
        <p:spPr>
          <a:xfrm>
            <a:off x="811232" y="2474059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1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15133" y="240863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Взрыв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015133" y="2861310"/>
            <a:ext cx="118825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Укрывайтесь от осколков, не приближайтесь к месту взрыва.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180862" y="4074557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9284DB"/>
          </a:solidFill>
          <a:ln/>
        </p:spPr>
      </p:sp>
      <p:sp>
        <p:nvSpPr>
          <p:cNvPr id="10" name="Shape 8"/>
          <p:cNvSpPr/>
          <p:nvPr/>
        </p:nvSpPr>
        <p:spPr>
          <a:xfrm>
            <a:off x="732711" y="3850481"/>
            <a:ext cx="471011" cy="471011"/>
          </a:xfrm>
          <a:prstGeom prst="roundRect">
            <a:avLst>
              <a:gd name="adj" fmla="val 6668"/>
            </a:avLst>
          </a:prstGeom>
          <a:solidFill>
            <a:srgbClr val="AC9EF5"/>
          </a:solidFill>
          <a:ln/>
        </p:spPr>
      </p:sp>
      <p:sp>
        <p:nvSpPr>
          <p:cNvPr id="11" name="Text 9"/>
          <p:cNvSpPr/>
          <p:nvPr/>
        </p:nvSpPr>
        <p:spPr>
          <a:xfrm>
            <a:off x="811232" y="3889712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2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015133" y="3824288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Пожар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015133" y="4276963"/>
            <a:ext cx="118825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Эвакуируйтесь из здания, не пользуйтесь лифтом.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180862" y="5490210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9284DB"/>
          </a:solidFill>
          <a:ln/>
        </p:spPr>
      </p:sp>
      <p:sp>
        <p:nvSpPr>
          <p:cNvPr id="15" name="Shape 13"/>
          <p:cNvSpPr/>
          <p:nvPr/>
        </p:nvSpPr>
        <p:spPr>
          <a:xfrm>
            <a:off x="732711" y="5266134"/>
            <a:ext cx="471011" cy="471011"/>
          </a:xfrm>
          <a:prstGeom prst="roundRect">
            <a:avLst>
              <a:gd name="adj" fmla="val 6668"/>
            </a:avLst>
          </a:prstGeom>
          <a:solidFill>
            <a:srgbClr val="AC9EF5"/>
          </a:solidFill>
          <a:ln/>
        </p:spPr>
      </p:sp>
      <p:sp>
        <p:nvSpPr>
          <p:cNvPr id="16" name="Text 14"/>
          <p:cNvSpPr/>
          <p:nvPr/>
        </p:nvSpPr>
        <p:spPr>
          <a:xfrm>
            <a:off x="811232" y="5305365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3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015133" y="5239941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Химическая атака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015133" y="5692616"/>
            <a:ext cx="118825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Задержите дыхание, накройте нос и рот тканью.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180862" y="6905863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9284DB"/>
          </a:solidFill>
          <a:ln/>
        </p:spPr>
      </p:sp>
      <p:sp>
        <p:nvSpPr>
          <p:cNvPr id="20" name="Shape 18"/>
          <p:cNvSpPr/>
          <p:nvPr/>
        </p:nvSpPr>
        <p:spPr>
          <a:xfrm>
            <a:off x="732711" y="6681788"/>
            <a:ext cx="471011" cy="471011"/>
          </a:xfrm>
          <a:prstGeom prst="roundRect">
            <a:avLst>
              <a:gd name="adj" fmla="val 6668"/>
            </a:avLst>
          </a:prstGeom>
          <a:solidFill>
            <a:srgbClr val="AC9EF5"/>
          </a:solidFill>
          <a:ln/>
        </p:spPr>
      </p:sp>
      <p:sp>
        <p:nvSpPr>
          <p:cNvPr id="21" name="Text 19"/>
          <p:cNvSpPr/>
          <p:nvPr/>
        </p:nvSpPr>
        <p:spPr>
          <a:xfrm>
            <a:off x="811232" y="6721019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000000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4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015133" y="6655594"/>
            <a:ext cx="2687479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Биологическая атака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015133" y="7108269"/>
            <a:ext cx="118825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Избегайте местности, где обнаружена угроза биологической атаки.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7E59E3-50CA-49C0-A719-E3F131D9DAAF}"/>
              </a:ext>
            </a:extLst>
          </p:cNvPr>
          <p:cNvSpPr txBox="1"/>
          <p:nvPr/>
        </p:nvSpPr>
        <p:spPr>
          <a:xfrm>
            <a:off x="12758050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712708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Первая помощь пострадавшим при террористическом акте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451390" y="2470428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AC9EF5"/>
          </a:solidFill>
          <a:ln/>
        </p:spPr>
      </p:sp>
      <p:sp>
        <p:nvSpPr>
          <p:cNvPr id="5" name="Text 2"/>
          <p:cNvSpPr/>
          <p:nvPr/>
        </p:nvSpPr>
        <p:spPr>
          <a:xfrm>
            <a:off x="4961573" y="2470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Оценить ситуацию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961573" y="2960846"/>
            <a:ext cx="88750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Определите уровень опасности и при необходимости эвакуируйте пострадавших.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791551" y="391346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AC9EF5"/>
          </a:solidFill>
          <a:ln/>
        </p:spPr>
      </p:sp>
      <p:sp>
        <p:nvSpPr>
          <p:cNvPr id="8" name="Text 5"/>
          <p:cNvSpPr/>
          <p:nvPr/>
        </p:nvSpPr>
        <p:spPr>
          <a:xfrm>
            <a:off x="5301734" y="3913465"/>
            <a:ext cx="36339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Обеспечить безопасность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01734" y="4403884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Принять меры по предотвращению дальнейших травм или заражения.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131832" y="4993600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AC9EF5"/>
          </a:solidFill>
          <a:ln/>
        </p:spPr>
      </p:sp>
      <p:sp>
        <p:nvSpPr>
          <p:cNvPr id="11" name="Text 8"/>
          <p:cNvSpPr/>
          <p:nvPr/>
        </p:nvSpPr>
        <p:spPr>
          <a:xfrm>
            <a:off x="5642015" y="4993600"/>
            <a:ext cx="34581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Оказать первую помощь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642015" y="5484019"/>
            <a:ext cx="81945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Остановите кровотечение, наложите повязку, обеспечьте проходимость дыхательных путей.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472113" y="643663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AC9EF5"/>
          </a:solidFill>
          <a:ln/>
        </p:spPr>
      </p:sp>
      <p:sp>
        <p:nvSpPr>
          <p:cNvPr id="14" name="Text 11"/>
          <p:cNvSpPr/>
          <p:nvPr/>
        </p:nvSpPr>
        <p:spPr>
          <a:xfrm>
            <a:off x="5982295" y="6436638"/>
            <a:ext cx="34523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Arial" panose="020B0604020202020204" pitchFamily="34" charset="0"/>
                <a:ea typeface="DM Sans Medium" pitchFamily="34" charset="-122"/>
                <a:cs typeface="Arial" panose="020B0604020202020204" pitchFamily="34" charset="0"/>
              </a:rPr>
              <a:t>Вызвать скорую помощь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982295" y="6927056"/>
            <a:ext cx="78543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Сообщите о ситуации и местонахождении пострадавших.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13D007-EE3F-4F82-9FC4-CEF0FC5D8D56}"/>
              </a:ext>
            </a:extLst>
          </p:cNvPr>
          <p:cNvSpPr txBox="1"/>
          <p:nvPr/>
        </p:nvSpPr>
        <p:spPr>
          <a:xfrm>
            <a:off x="12758050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408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2025-03-07T17:22:49Z</dcterms:created>
  <dcterms:modified xsi:type="dcterms:W3CDTF">2025-03-07T17:27:12Z</dcterms:modified>
</cp:coreProperties>
</file>