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34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74004"/>
            <a:ext cx="7315200" cy="1395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kern="0" spc="-45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Опасности криминального характера и защита от них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17714" y="1681742"/>
            <a:ext cx="6955972" cy="2269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Сегодня мы поговорим об опасностях криминального характера, которые могут подстерегать нас в повседневной жизни. Это важная тема, потому что знание этих опасностей и умение защищаться от них поможет нам сохранить здоровье и благополучие. Мы обсудим различные виды криминальных угроз, правила безопасного поведения и порядок действий в опасных ситуациях.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DF0AFB-019B-401A-95F4-127BB67CCBE9}"/>
              </a:ext>
            </a:extLst>
          </p:cNvPr>
          <p:cNvSpPr txBox="1"/>
          <p:nvPr/>
        </p:nvSpPr>
        <p:spPr>
          <a:xfrm>
            <a:off x="0" y="4789708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10 классе по теме: «Опасности криминального характера, меры защиты от них»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F549D4-3085-46E0-8C29-9167907F3BFF}"/>
              </a:ext>
            </a:extLst>
          </p:cNvPr>
          <p:cNvSpPr txBox="1"/>
          <p:nvPr/>
        </p:nvSpPr>
        <p:spPr>
          <a:xfrm>
            <a:off x="12758045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70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45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Криминальные опасности в современном обществе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444240"/>
            <a:ext cx="30738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Уличная преступность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025384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 ней относятся грабежи, разбои, кражи личного имущества. Чаще всего они происходят в плохо освещенных местах, в темное время суток. Важно избегать таких мест и не демонстрировать ценные вещи.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34442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Мошенничество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4025384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Это обман с целью завладения чужим имуществом или денежными средствами. Мошенники часто используют телефонные звонки, интернет-ресурсы. Будьте бдительны и не доверяйте незнакомцам.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34442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Киберпреступность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4025384"/>
            <a:ext cx="3978116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Взломы аккаунтов в социальных сетях, кража личной информации, фишинговые атаки. Используйте сложные пароли и не переходите по подозрительным ссылкам. Следите за тем, кому и какую информацию вы даете в сети.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06ECB-2F21-4F5C-82D0-E08BEB46A5EE}"/>
              </a:ext>
            </a:extLst>
          </p:cNvPr>
          <p:cNvSpPr txBox="1"/>
          <p:nvPr/>
        </p:nvSpPr>
        <p:spPr>
          <a:xfrm>
            <a:off x="12758045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06805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45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Правила безопасного поведения при проявлении агрессии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11967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A95AF"/>
          </a:solidFill>
          <a:ln/>
        </p:spPr>
      </p:sp>
      <p:sp>
        <p:nvSpPr>
          <p:cNvPr id="4" name="Text 2"/>
          <p:cNvSpPr/>
          <p:nvPr/>
        </p:nvSpPr>
        <p:spPr>
          <a:xfrm>
            <a:off x="878860" y="316218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27" dirty="0">
                <a:solidFill>
                  <a:srgbClr val="000000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3119676"/>
            <a:ext cx="33911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Сохраняйте спокойствие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3610094"/>
            <a:ext cx="56709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Не поддавайтесь на провокации и не отвечайте агрессией на агрессию. Старайтесь говорить спокойно и уверенно. Это поможет вам контролировать ситуацию.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428667" y="311967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A95AF"/>
          </a:solidFill>
          <a:ln/>
        </p:spPr>
      </p:sp>
      <p:sp>
        <p:nvSpPr>
          <p:cNvPr id="8" name="Text 6"/>
          <p:cNvSpPr/>
          <p:nvPr/>
        </p:nvSpPr>
        <p:spPr>
          <a:xfrm>
            <a:off x="7513737" y="316218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27" dirty="0">
                <a:solidFill>
                  <a:srgbClr val="000000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165783" y="3119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Держите дистанцию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165783" y="3610094"/>
            <a:ext cx="56709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Не подходите слишком близко к агрессору. Это может спровоцировать его на дальнейшие действия. Помните о безопасном расстоянии.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93790" y="554366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A95AF"/>
          </a:solidFill>
          <a:ln/>
        </p:spPr>
      </p:sp>
      <p:sp>
        <p:nvSpPr>
          <p:cNvPr id="12" name="Text 10"/>
          <p:cNvSpPr/>
          <p:nvPr/>
        </p:nvSpPr>
        <p:spPr>
          <a:xfrm>
            <a:off x="878860" y="558617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27" dirty="0">
                <a:solidFill>
                  <a:srgbClr val="000000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530906" y="5543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Ищите свидетелей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530906" y="6034088"/>
            <a:ext cx="56709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Постарайтесь привлечь внимание окружающих. Наличие свидетелей может остановить агрессора. Звать на помощь - это нормально.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428667" y="554366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A95AF"/>
          </a:solidFill>
          <a:ln/>
        </p:spPr>
      </p:sp>
      <p:sp>
        <p:nvSpPr>
          <p:cNvPr id="16" name="Text 14"/>
          <p:cNvSpPr/>
          <p:nvPr/>
        </p:nvSpPr>
        <p:spPr>
          <a:xfrm>
            <a:off x="7513737" y="558617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27" dirty="0">
                <a:solidFill>
                  <a:srgbClr val="000000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8165783" y="5543669"/>
            <a:ext cx="369200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Покиньте место конфликта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8165783" y="6034088"/>
            <a:ext cx="56709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Если это возможно, постарайтесь уйти. Не оставайтесь в опасной ситуации, если есть возможность избежать ее. Уйти - не значит проиграть.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1A20A3-1379-489D-A948-488F02091B80}"/>
              </a:ext>
            </a:extLst>
          </p:cNvPr>
          <p:cNvSpPr txBox="1"/>
          <p:nvPr/>
        </p:nvSpPr>
        <p:spPr>
          <a:xfrm>
            <a:off x="12758045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8652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45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Криминальные ситуации в общественных местах и правила безопасного поведения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444240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238030"/>
            <a:ext cx="35860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Общественный транспорт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728448"/>
            <a:ext cx="41207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Следите за своими вещами, не оставляйте их без присмотра. Остерегайтесь карманных воров и не садитесь в пустые вагоны в позднее время.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444240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42380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Торговые центры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4728448"/>
            <a:ext cx="412087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Будьте внимательны к подозрительным личностям, не принимайте предложения от незнакомцев. Не оставляйте сумки и телефоны без присмотра.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444240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2380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Парки и скверы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4728448"/>
            <a:ext cx="41207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Избегайте прогулок в темное время суток, особенно в безлюдных местах. Ходите только по освещенным дорожкам и не разговаривайте с незнакомцами.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EB257B-063F-4C42-B1D4-980255C554E5}"/>
              </a:ext>
            </a:extLst>
          </p:cNvPr>
          <p:cNvSpPr txBox="1"/>
          <p:nvPr/>
        </p:nvSpPr>
        <p:spPr>
          <a:xfrm>
            <a:off x="12758045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6992" y="993458"/>
            <a:ext cx="13190577" cy="6223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kern="0" spc="-39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Порядок действий при попадании в опасную ситуацию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92" y="1914525"/>
            <a:ext cx="995720" cy="119491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991439" y="2113598"/>
            <a:ext cx="2489478" cy="311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20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Оцените ситуацию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991439" y="2544128"/>
            <a:ext cx="11941969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Определите степень угрозы и возможные варианты развития событий. Что может случиться, если ничего не предпринимать?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92" y="3109436"/>
            <a:ext cx="995720" cy="119491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991439" y="3308509"/>
            <a:ext cx="2489478" cy="311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20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Примите решение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991439" y="3739039"/>
            <a:ext cx="11941969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Выберите наиболее безопасный вариант действий. Необходимо действовать быстро и решительно.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92" y="4304348"/>
            <a:ext cx="995720" cy="146589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991439" y="4503420"/>
            <a:ext cx="2489478" cy="311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20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Действуйте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991439" y="4933950"/>
            <a:ext cx="11941969" cy="637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Реализуйте выбранный план. Не бойтесь просить о помощи или использовать средства самообороны (если это необходимо и разрешено законом).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992" y="5770245"/>
            <a:ext cx="995720" cy="146589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991439" y="5969318"/>
            <a:ext cx="3093125" cy="311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20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Сообщите о случившемся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991439" y="6399848"/>
            <a:ext cx="11941969" cy="637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После того, как опасность миновала, сообщите о произошедшем в полицию. Это поможет предотвратить подобные ситуации в будущем.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1B1D5B-E37B-4E32-AF2E-B76788785579}"/>
              </a:ext>
            </a:extLst>
          </p:cNvPr>
          <p:cNvSpPr txBox="1"/>
          <p:nvPr/>
        </p:nvSpPr>
        <p:spPr>
          <a:xfrm>
            <a:off x="12758045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1644" y="606266"/>
            <a:ext cx="13087112" cy="1378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kern="0" spc="-43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Порядок действий в случаях, когда потерялся человек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019651" y="2314932"/>
            <a:ext cx="30480" cy="5309949"/>
          </a:xfrm>
          <a:prstGeom prst="roundRect">
            <a:avLst>
              <a:gd name="adj" fmla="val 108513"/>
            </a:avLst>
          </a:prstGeom>
          <a:solidFill>
            <a:srgbClr val="575757"/>
          </a:solidFill>
          <a:ln/>
        </p:spPr>
      </p:sp>
      <p:sp>
        <p:nvSpPr>
          <p:cNvPr id="4" name="Shape 2"/>
          <p:cNvSpPr/>
          <p:nvPr/>
        </p:nvSpPr>
        <p:spPr>
          <a:xfrm>
            <a:off x="1237178" y="2795707"/>
            <a:ext cx="661392" cy="30480"/>
          </a:xfrm>
          <a:prstGeom prst="roundRect">
            <a:avLst>
              <a:gd name="adj" fmla="val 108513"/>
            </a:avLst>
          </a:prstGeom>
          <a:solidFill>
            <a:srgbClr val="E07B95"/>
          </a:solidFill>
          <a:ln/>
        </p:spPr>
      </p:sp>
      <p:sp>
        <p:nvSpPr>
          <p:cNvPr id="5" name="Shape 3"/>
          <p:cNvSpPr/>
          <p:nvPr/>
        </p:nvSpPr>
        <p:spPr>
          <a:xfrm>
            <a:off x="771644" y="2562939"/>
            <a:ext cx="496014" cy="496014"/>
          </a:xfrm>
          <a:prstGeom prst="roundRect">
            <a:avLst>
              <a:gd name="adj" fmla="val 6668"/>
            </a:avLst>
          </a:prstGeom>
          <a:solidFill>
            <a:srgbClr val="FA95AF"/>
          </a:solidFill>
          <a:ln/>
        </p:spPr>
      </p:sp>
      <p:sp>
        <p:nvSpPr>
          <p:cNvPr id="6" name="Text 4"/>
          <p:cNvSpPr/>
          <p:nvPr/>
        </p:nvSpPr>
        <p:spPr>
          <a:xfrm>
            <a:off x="854333" y="2604254"/>
            <a:ext cx="330637" cy="4133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kern="0" spc="-26" dirty="0">
                <a:solidFill>
                  <a:srgbClr val="000000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1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122170" y="2535317"/>
            <a:ext cx="3046095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Немедленно сообщите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122170" y="3012043"/>
            <a:ext cx="1173658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Сообщите родителям, учителям или другим взрослым, если потерялся маленький ребенок или пожилой человек. Время играет важную роль.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237178" y="4639151"/>
            <a:ext cx="661392" cy="30480"/>
          </a:xfrm>
          <a:prstGeom prst="roundRect">
            <a:avLst>
              <a:gd name="adj" fmla="val 108513"/>
            </a:avLst>
          </a:prstGeom>
          <a:solidFill>
            <a:srgbClr val="E07B95"/>
          </a:solidFill>
          <a:ln/>
        </p:spPr>
      </p:sp>
      <p:sp>
        <p:nvSpPr>
          <p:cNvPr id="10" name="Shape 8"/>
          <p:cNvSpPr/>
          <p:nvPr/>
        </p:nvSpPr>
        <p:spPr>
          <a:xfrm>
            <a:off x="771644" y="4406384"/>
            <a:ext cx="496014" cy="496014"/>
          </a:xfrm>
          <a:prstGeom prst="roundRect">
            <a:avLst>
              <a:gd name="adj" fmla="val 6668"/>
            </a:avLst>
          </a:prstGeom>
          <a:solidFill>
            <a:srgbClr val="FA95AF"/>
          </a:solidFill>
          <a:ln/>
        </p:spPr>
      </p:sp>
      <p:sp>
        <p:nvSpPr>
          <p:cNvPr id="11" name="Text 9"/>
          <p:cNvSpPr/>
          <p:nvPr/>
        </p:nvSpPr>
        <p:spPr>
          <a:xfrm>
            <a:off x="854333" y="4447699"/>
            <a:ext cx="330637" cy="4133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kern="0" spc="-26" dirty="0">
                <a:solidFill>
                  <a:srgbClr val="000000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2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122170" y="4378762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Организуйте поиск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122170" y="4855488"/>
            <a:ext cx="1173658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Осмотрите ближайшую территорию, зовите потерявшегося по имени. Разделитесь на группы для более эффективного поиска.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237178" y="6482596"/>
            <a:ext cx="661392" cy="30480"/>
          </a:xfrm>
          <a:prstGeom prst="roundRect">
            <a:avLst>
              <a:gd name="adj" fmla="val 108513"/>
            </a:avLst>
          </a:prstGeom>
          <a:solidFill>
            <a:srgbClr val="E07B95"/>
          </a:solidFill>
          <a:ln/>
        </p:spPr>
      </p:sp>
      <p:sp>
        <p:nvSpPr>
          <p:cNvPr id="15" name="Shape 13"/>
          <p:cNvSpPr/>
          <p:nvPr/>
        </p:nvSpPr>
        <p:spPr>
          <a:xfrm>
            <a:off x="771644" y="6249829"/>
            <a:ext cx="496014" cy="496014"/>
          </a:xfrm>
          <a:prstGeom prst="roundRect">
            <a:avLst>
              <a:gd name="adj" fmla="val 6668"/>
            </a:avLst>
          </a:prstGeom>
          <a:solidFill>
            <a:srgbClr val="FA95AF"/>
          </a:solidFill>
          <a:ln/>
        </p:spPr>
      </p:sp>
      <p:sp>
        <p:nvSpPr>
          <p:cNvPr id="16" name="Text 14"/>
          <p:cNvSpPr/>
          <p:nvPr/>
        </p:nvSpPr>
        <p:spPr>
          <a:xfrm>
            <a:off x="854333" y="6291143"/>
            <a:ext cx="330637" cy="4133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kern="0" spc="-26" dirty="0">
                <a:solidFill>
                  <a:srgbClr val="000000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3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122170" y="6222206"/>
            <a:ext cx="3061216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Обратитесь в полицию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122170" y="6698933"/>
            <a:ext cx="1173658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Если поиски не принесли результатов, обратитесь в полицию. Предоставьте всю необходимую информацию о пропавшем человеке.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B0CFA4-E82E-4527-8C8D-A9001DC5D9B2}"/>
              </a:ext>
            </a:extLst>
          </p:cNvPr>
          <p:cNvSpPr txBox="1"/>
          <p:nvPr/>
        </p:nvSpPr>
        <p:spPr>
          <a:xfrm>
            <a:off x="12758045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7520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45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Порядок действий в ситуации обнаружения потерявшегося человека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432929"/>
            <a:ext cx="4196358" cy="3121462"/>
          </a:xfrm>
          <a:prstGeom prst="roundRect">
            <a:avLst>
              <a:gd name="adj" fmla="val 1090"/>
            </a:avLst>
          </a:prstGeom>
          <a:solidFill>
            <a:srgbClr val="FA95AF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6597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000000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Успокойте человека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0604" y="4150162"/>
            <a:ext cx="374273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000000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Постарайтесь успокоить потерявшегося человека. Предложите ему воды, если это необходимо. Важно создать обстановку доверия и безопасности.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3432929"/>
            <a:ext cx="4196358" cy="3121462"/>
          </a:xfrm>
          <a:prstGeom prst="roundRect">
            <a:avLst>
              <a:gd name="adj" fmla="val 1090"/>
            </a:avLst>
          </a:prstGeom>
          <a:solidFill>
            <a:srgbClr val="FA95AF"/>
          </a:solidFill>
          <a:ln/>
        </p:spPr>
      </p:sp>
      <p:sp>
        <p:nvSpPr>
          <p:cNvPr id="7" name="Text 5"/>
          <p:cNvSpPr/>
          <p:nvPr/>
        </p:nvSpPr>
        <p:spPr>
          <a:xfrm>
            <a:off x="5443776" y="3659743"/>
            <a:ext cx="34931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000000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Выясните обстоятельства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43776" y="4150162"/>
            <a:ext cx="37427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000000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Попробуйте узнать, как человек потерялся и как долго он находится в таком состоянии. Эта информация может быть полезна для дальнейших действий.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3432929"/>
            <a:ext cx="4196358" cy="3121462"/>
          </a:xfrm>
          <a:prstGeom prst="roundRect">
            <a:avLst>
              <a:gd name="adj" fmla="val 1090"/>
            </a:avLst>
          </a:prstGeom>
          <a:solidFill>
            <a:srgbClr val="FA95AF"/>
          </a:solidFill>
          <a:ln/>
        </p:spPr>
      </p:sp>
      <p:sp>
        <p:nvSpPr>
          <p:cNvPr id="10" name="Text 8"/>
          <p:cNvSpPr/>
          <p:nvPr/>
        </p:nvSpPr>
        <p:spPr>
          <a:xfrm>
            <a:off x="9866948" y="36597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000000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Сообщите о находке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66948" y="4150162"/>
            <a:ext cx="37427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000000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Сообщите о находке родителям, учителям, полиции или другим взрослым. Не оставляйте потерявшегося человека одного, пока не прибудет помощь.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E2AB11-6889-4682-AD30-AB17EBC089CD}"/>
              </a:ext>
            </a:extLst>
          </p:cNvPr>
          <p:cNvSpPr txBox="1"/>
          <p:nvPr/>
        </p:nvSpPr>
        <p:spPr>
          <a:xfrm>
            <a:off x="12758045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659</Words>
  <Application>Microsoft Office PowerPoint</Application>
  <PresentationFormat>Произвольный</PresentationFormat>
  <Paragraphs>72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2025-03-12T18:27:30Z</dcterms:created>
  <dcterms:modified xsi:type="dcterms:W3CDTF">2025-03-12T18:31:23Z</dcterms:modified>
</cp:coreProperties>
</file>