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5631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162180"/>
            <a:ext cx="7315200" cy="13385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250"/>
              </a:lnSpc>
              <a:buNone/>
            </a:pPr>
            <a:r>
              <a:rPr lang="en-US" sz="4200" b="1" kern="0" spc="-126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Жадность – не порок? Размышляем вместе!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185057" y="1940003"/>
            <a:ext cx="6977743" cy="1924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Привет, ребята! Сегодня у нас очень интересная тема для разговора – жадность. Все мы слышали это слово, возможно, даже испытывали это чувство. Но так ли все просто с жадностью? Давайте вместе разберемся, когда она становится проблемой, а когда может быть даже полезной.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185057" y="3889974"/>
            <a:ext cx="6977743" cy="1182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Мы поговорим о том, что такое жадность сегодня, как она проявлялась в истории, и почему люди становятся жадными. А еще посмотрим, как жадность изображали в книгах и картинах.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551279-D8E5-4608-8E65-9414EF9DF9D2}"/>
              </a:ext>
            </a:extLst>
          </p:cNvPr>
          <p:cNvSpPr txBox="1"/>
          <p:nvPr/>
        </p:nvSpPr>
        <p:spPr>
          <a:xfrm>
            <a:off x="1" y="5398645"/>
            <a:ext cx="73151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в 7 классе по теме: "Жадность — не порок?"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974CE9-5C36-49FF-8360-799F9AF1AA3B}"/>
              </a:ext>
            </a:extLst>
          </p:cNvPr>
          <p:cNvSpPr txBox="1"/>
          <p:nvPr/>
        </p:nvSpPr>
        <p:spPr>
          <a:xfrm>
            <a:off x="12758060" y="18572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8044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2471" y="3148727"/>
            <a:ext cx="6336149" cy="6072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50"/>
              </a:lnSpc>
              <a:buNone/>
            </a:pPr>
            <a:r>
              <a:rPr lang="en-US" sz="3800" b="1" kern="0" spc="-115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Жадность сегодня: что это?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22471" y="4065508"/>
            <a:ext cx="13185458" cy="6605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В современном мире жадность – это не просто желание иметь много вещей. Это еще и страх потерять то, что уже есть. Это когда человек думает только о себе и своих интересах, забывая о других.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22471" y="4958239"/>
            <a:ext cx="13185458" cy="6605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Жадность может проявляться по-разному: кто-то не хочет делиться конфетами, а кто-то стремится заработать все деньги мира. Важно понимать, где проходит граница между здоровым стремлением к достатку и болезненной жадностью.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471" y="5850969"/>
            <a:ext cx="516017" cy="516017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22471" y="6573322"/>
            <a:ext cx="2721650" cy="3036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b="1" kern="0" spc="-57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Стремление к богатству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722471" y="7000756"/>
            <a:ext cx="4188738" cy="6605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Неутолимое желание приобретать больше материальных ценностей.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772" y="5850969"/>
            <a:ext cx="516017" cy="51601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220772" y="6573322"/>
            <a:ext cx="2428637" cy="3036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b="1" kern="0" spc="-57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Скупость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5220772" y="7000756"/>
            <a:ext cx="4188738" cy="6605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Нежелание тратить деньги даже на необходимое.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9072" y="5850969"/>
            <a:ext cx="516017" cy="516017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719072" y="6573322"/>
            <a:ext cx="2428637" cy="3036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b="1" kern="0" spc="-57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Эгоизм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9719072" y="7000756"/>
            <a:ext cx="4188857" cy="6605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Забота только о своих потребностях и интересах.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8CA956-3DFE-47A0-90A7-504DF35BF483}"/>
              </a:ext>
            </a:extLst>
          </p:cNvPr>
          <p:cNvSpPr txBox="1"/>
          <p:nvPr/>
        </p:nvSpPr>
        <p:spPr>
          <a:xfrm>
            <a:off x="12758060" y="18572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6879" y="804148"/>
            <a:ext cx="12324874" cy="6275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900"/>
              </a:lnSpc>
              <a:buNone/>
            </a:pPr>
            <a:r>
              <a:rPr lang="en-US" sz="3950" b="1" kern="0" spc="-119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Жадность сквозь века: от древности до наших дней</a:t>
            </a:r>
            <a:endParaRPr lang="en-US" sz="3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46879" y="1751767"/>
            <a:ext cx="13136642" cy="6827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Жадность – чувство, которое старо как мир. Еще в древних мифах и легендах можно встретить истории о жадных царях и богачах, которые страдали из-за своей алчности.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46879" y="2674501"/>
            <a:ext cx="13136642" cy="6827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В Средние века жадность считалась одним из семи смертных грехов. А в эпоху Возрождения появились первые критики жадности, которые призывали к умеренности и щедрости.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46879" y="5682020"/>
            <a:ext cx="13136642" cy="30480"/>
          </a:xfrm>
          <a:prstGeom prst="roundRect">
            <a:avLst>
              <a:gd name="adj" fmla="val 294057"/>
            </a:avLst>
          </a:prstGeom>
          <a:solidFill>
            <a:srgbClr val="971B55"/>
          </a:solidFill>
          <a:ln/>
        </p:spPr>
      </p:sp>
      <p:sp>
        <p:nvSpPr>
          <p:cNvPr id="6" name="Shape 4"/>
          <p:cNvSpPr/>
          <p:nvPr/>
        </p:nvSpPr>
        <p:spPr>
          <a:xfrm>
            <a:off x="3294936" y="4935141"/>
            <a:ext cx="30480" cy="746879"/>
          </a:xfrm>
          <a:prstGeom prst="roundRect">
            <a:avLst>
              <a:gd name="adj" fmla="val 294057"/>
            </a:avLst>
          </a:prstGeom>
          <a:solidFill>
            <a:srgbClr val="FF1C8D"/>
          </a:solidFill>
          <a:ln/>
        </p:spPr>
      </p:sp>
      <p:sp>
        <p:nvSpPr>
          <p:cNvPr id="7" name="Shape 5"/>
          <p:cNvSpPr/>
          <p:nvPr/>
        </p:nvSpPr>
        <p:spPr>
          <a:xfrm>
            <a:off x="3070146" y="5441990"/>
            <a:ext cx="480060" cy="480060"/>
          </a:xfrm>
          <a:prstGeom prst="roundRect">
            <a:avLst>
              <a:gd name="adj" fmla="val 18670"/>
            </a:avLst>
          </a:prstGeom>
          <a:solidFill>
            <a:srgbClr val="F20374"/>
          </a:solidFill>
          <a:ln w="7620">
            <a:solidFill>
              <a:srgbClr val="FF1C8D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254454" y="5531406"/>
            <a:ext cx="111443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b="1" kern="0" spc="-71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1</a:t>
            </a:r>
            <a:endParaRPr lang="en-US" sz="2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2054900" y="3597235"/>
            <a:ext cx="2510552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b="1" kern="0" spc="-59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Древность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60239" y="4039076"/>
            <a:ext cx="4699873" cy="6827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Мифы о царе Мидасе, превращавшем все в золото.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5964912" y="5682020"/>
            <a:ext cx="30480" cy="746879"/>
          </a:xfrm>
          <a:prstGeom prst="roundRect">
            <a:avLst>
              <a:gd name="adj" fmla="val 294057"/>
            </a:avLst>
          </a:prstGeom>
          <a:solidFill>
            <a:srgbClr val="FF1C8D"/>
          </a:solidFill>
          <a:ln/>
        </p:spPr>
      </p:sp>
      <p:sp>
        <p:nvSpPr>
          <p:cNvPr id="12" name="Shape 10"/>
          <p:cNvSpPr/>
          <p:nvPr/>
        </p:nvSpPr>
        <p:spPr>
          <a:xfrm>
            <a:off x="5740122" y="5441990"/>
            <a:ext cx="480060" cy="480060"/>
          </a:xfrm>
          <a:prstGeom prst="roundRect">
            <a:avLst>
              <a:gd name="adj" fmla="val 18670"/>
            </a:avLst>
          </a:prstGeom>
          <a:solidFill>
            <a:srgbClr val="F20374"/>
          </a:solidFill>
          <a:ln w="7620">
            <a:solidFill>
              <a:srgbClr val="FF1C8D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5892522" y="5531406"/>
            <a:ext cx="175141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b="1" kern="0" spc="-71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2</a:t>
            </a:r>
            <a:endParaRPr lang="en-US" sz="2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4724876" y="6642259"/>
            <a:ext cx="2510552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b="1" kern="0" spc="-59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Средние века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3630216" y="7084100"/>
            <a:ext cx="4699873" cy="341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Жадность - один из смертных грехов.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8634889" y="4935141"/>
            <a:ext cx="30480" cy="746879"/>
          </a:xfrm>
          <a:prstGeom prst="roundRect">
            <a:avLst>
              <a:gd name="adj" fmla="val 294057"/>
            </a:avLst>
          </a:prstGeom>
          <a:solidFill>
            <a:srgbClr val="FF1C8D"/>
          </a:solidFill>
          <a:ln/>
        </p:spPr>
      </p:sp>
      <p:sp>
        <p:nvSpPr>
          <p:cNvPr id="17" name="Shape 15"/>
          <p:cNvSpPr/>
          <p:nvPr/>
        </p:nvSpPr>
        <p:spPr>
          <a:xfrm>
            <a:off x="8410099" y="5441990"/>
            <a:ext cx="480060" cy="480060"/>
          </a:xfrm>
          <a:prstGeom prst="roundRect">
            <a:avLst>
              <a:gd name="adj" fmla="val 18670"/>
            </a:avLst>
          </a:prstGeom>
          <a:solidFill>
            <a:srgbClr val="F20374"/>
          </a:solidFill>
          <a:ln w="7620">
            <a:solidFill>
              <a:srgbClr val="FF1C8D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8564285" y="5531406"/>
            <a:ext cx="171569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b="1" kern="0" spc="-71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3</a:t>
            </a:r>
            <a:endParaRPr lang="en-US" sz="2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7394853" y="3938588"/>
            <a:ext cx="2510552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b="1" kern="0" spc="-59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Возрождение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6300192" y="4380428"/>
            <a:ext cx="4699873" cy="341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Критика жадности, призыв к умеренности.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11304865" y="5682020"/>
            <a:ext cx="30480" cy="746879"/>
          </a:xfrm>
          <a:prstGeom prst="roundRect">
            <a:avLst>
              <a:gd name="adj" fmla="val 294057"/>
            </a:avLst>
          </a:prstGeom>
          <a:solidFill>
            <a:srgbClr val="FF1C8D"/>
          </a:solidFill>
          <a:ln/>
        </p:spPr>
      </p:sp>
      <p:sp>
        <p:nvSpPr>
          <p:cNvPr id="22" name="Shape 20"/>
          <p:cNvSpPr/>
          <p:nvPr/>
        </p:nvSpPr>
        <p:spPr>
          <a:xfrm>
            <a:off x="11080075" y="5441990"/>
            <a:ext cx="480060" cy="480060"/>
          </a:xfrm>
          <a:prstGeom prst="roundRect">
            <a:avLst>
              <a:gd name="adj" fmla="val 18670"/>
            </a:avLst>
          </a:prstGeom>
          <a:solidFill>
            <a:srgbClr val="F20374"/>
          </a:solidFill>
          <a:ln w="7620">
            <a:solidFill>
              <a:srgbClr val="FF1C8D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11227832" y="5531406"/>
            <a:ext cx="184428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b="1" kern="0" spc="-71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4</a:t>
            </a:r>
            <a:endParaRPr lang="en-US" sz="2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10064829" y="6642259"/>
            <a:ext cx="2510552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b="1" kern="0" spc="-59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Современность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8970169" y="7084100"/>
            <a:ext cx="4699873" cy="341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Культ потребления, стремление к успеху.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85DB8B-55EC-4E65-9A29-FA74DE393D90}"/>
              </a:ext>
            </a:extLst>
          </p:cNvPr>
          <p:cNvSpPr txBox="1"/>
          <p:nvPr/>
        </p:nvSpPr>
        <p:spPr>
          <a:xfrm>
            <a:off x="12758060" y="18572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782604"/>
            <a:ext cx="9721929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kern="0" spc="-133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Почему люди становятся жадными?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837724" y="2845594"/>
            <a:ext cx="1295495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Причин жадности может быть много. Иногда это связано с неуверенностью в себе и страхом бедности. Человек думает, что если у него будет много денег, то он станет счастливым и защищенным.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837724" y="3880842"/>
            <a:ext cx="1295495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Иногда жадность – это результат воспитания. Если родители всегда говорили о деньгах и успехе, то ребенок может вырасти с убеждением, что это самое главное в жизни.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837724" y="5185291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20374"/>
          </a:solidFill>
          <a:ln w="7620">
            <a:solidFill>
              <a:srgbClr val="FF1C8D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044416" y="5285542"/>
            <a:ext cx="125135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80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615559" y="5185291"/>
            <a:ext cx="2898934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Неуверенность в себе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615559" y="5680829"/>
            <a:ext cx="3380899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Страх бедности, стремление к защищенности.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5235773" y="5185291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20374"/>
          </a:solidFill>
          <a:ln w="7620">
            <a:solidFill>
              <a:srgbClr val="FF1C8D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406747" y="5285542"/>
            <a:ext cx="196572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80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6013609" y="518529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Воспитание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6013609" y="5680829"/>
            <a:ext cx="3380899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Приоритет денег и успеха в семье.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9633823" y="5185291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20374"/>
          </a:solidFill>
          <a:ln w="7620">
            <a:solidFill>
              <a:srgbClr val="FF1C8D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9806821" y="5285542"/>
            <a:ext cx="192524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80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10411658" y="518529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Влияние общества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10411658" y="5680829"/>
            <a:ext cx="3380899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Культ потребления, реклама, мода.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98B6BB-EEBF-4988-8817-BFDE0F3F5FE7}"/>
              </a:ext>
            </a:extLst>
          </p:cNvPr>
          <p:cNvSpPr txBox="1"/>
          <p:nvPr/>
        </p:nvSpPr>
        <p:spPr>
          <a:xfrm>
            <a:off x="12758060" y="18572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582103"/>
            <a:ext cx="11779448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kern="0" spc="-133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Жадность в русской литературе и искусстве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837724" y="2764869"/>
            <a:ext cx="1295495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Русские писатели и художники часто обращались к теме жадности. Вспомните Плюшкина из "Мертвых душ" Гоголя или купца из сказки Пушкина "О рыбаке и рыбке".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837724" y="3800118"/>
            <a:ext cx="1295495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Эти персонажи показывают, как жадность может погубить человека, сделать его несчастным и одиноким. Искусство помогает нам увидеть жадность со стороны и задуматься о ее последствиях.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837724" y="507468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Плюшкин (Гоголь)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837724" y="5665946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Символ крайней скупости и накопительства, потерявший человеческий облик.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614761" y="507468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Старуха (Пушкин)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614761" y="5665946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Неуемное желание богатства, приводящее к потере всего.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73AA69-47B7-4380-86C0-AB2838FCDF6E}"/>
              </a:ext>
            </a:extLst>
          </p:cNvPr>
          <p:cNvSpPr txBox="1"/>
          <p:nvPr/>
        </p:nvSpPr>
        <p:spPr>
          <a:xfrm>
            <a:off x="12758060" y="18572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7479" y="618649"/>
            <a:ext cx="6201370" cy="6617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b="1" kern="0" spc="-125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Как победить жадность?</a:t>
            </a:r>
            <a:endParaRPr lang="en-US" sz="4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87479" y="1617821"/>
            <a:ext cx="13055441" cy="720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Первый шаг к победе над жадностью – осознание проблемы. Нужно честно признаться себе, что тебя беспокоит чрезмерное стремление к наживе.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87479" y="2591038"/>
            <a:ext cx="13055441" cy="720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Важно научиться радоваться простым вещам, ценить дружбу и любовь, помогать другим людям. Тогда жадность потеряет свою власть над тобой.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79" y="3564255"/>
            <a:ext cx="1125022" cy="134993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249924" y="3789164"/>
            <a:ext cx="2682002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kern="0" spc="-63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Осознание проблемы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249924" y="4254818"/>
            <a:ext cx="11592997" cy="3600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Признание своей жадности.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79" y="4914186"/>
            <a:ext cx="1125022" cy="134993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2249924" y="5139095"/>
            <a:ext cx="2647117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kern="0" spc="-63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Развитие щедрости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2249924" y="5604748"/>
            <a:ext cx="11592997" cy="3600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Помощь другим, благотворительность.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479" y="6264116"/>
            <a:ext cx="1125022" cy="1349931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2249924" y="6489025"/>
            <a:ext cx="2647117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kern="0" spc="-63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Умеренность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2249924" y="6954679"/>
            <a:ext cx="11592997" cy="3600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Умение довольствоваться малым.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1025E7-E0E1-4C79-AE59-732E9C54561E}"/>
              </a:ext>
            </a:extLst>
          </p:cNvPr>
          <p:cNvSpPr txBox="1"/>
          <p:nvPr/>
        </p:nvSpPr>
        <p:spPr>
          <a:xfrm>
            <a:off x="12758060" y="18572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1676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0690" y="3427095"/>
            <a:ext cx="9593461" cy="6391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b="1" kern="0" spc="-121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От жадности к разумному потреблению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60690" y="4392216"/>
            <a:ext cx="13109019" cy="695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Вместо того чтобы стремиться к бесконечному накоплению вещей, лучше научиться разумно потреблять. Покупать только то, что действительно нужно, выбирать качественные и долговечные товары, заботиться об окружающей среде.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60690" y="5331976"/>
            <a:ext cx="13109019" cy="695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Тогда жизнь станет более гармоничной и счастливой, а жадность не будет отравлять твое существование. Помни, что настоящее счастье не в вещах, а в отношениях и впечатлениях!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760690" y="6271736"/>
            <a:ext cx="4224814" cy="1247537"/>
          </a:xfrm>
          <a:prstGeom prst="roundRect">
            <a:avLst>
              <a:gd name="adj" fmla="val 7317"/>
            </a:avLst>
          </a:prstGeom>
          <a:solidFill>
            <a:srgbClr val="F20374"/>
          </a:solidFill>
          <a:ln w="7620">
            <a:solidFill>
              <a:srgbClr val="FF1C8D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985599" y="6496645"/>
            <a:ext cx="2556986" cy="3196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kern="0" spc="-60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Осознанный выбор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985599" y="6946702"/>
            <a:ext cx="3774996" cy="347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Покупка только необходимого.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5202793" y="6271736"/>
            <a:ext cx="4224814" cy="1247537"/>
          </a:xfrm>
          <a:prstGeom prst="roundRect">
            <a:avLst>
              <a:gd name="adj" fmla="val 7317"/>
            </a:avLst>
          </a:prstGeom>
          <a:solidFill>
            <a:srgbClr val="F20374"/>
          </a:solidFill>
          <a:ln w="7620">
            <a:solidFill>
              <a:srgbClr val="FF1C8D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427702" y="6496645"/>
            <a:ext cx="3539014" cy="3196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kern="0" spc="-60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Качество важнее количества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427702" y="6946702"/>
            <a:ext cx="3774996" cy="347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Выбор долговечных товаров.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9644896" y="6271736"/>
            <a:ext cx="4224814" cy="1247537"/>
          </a:xfrm>
          <a:prstGeom prst="roundRect">
            <a:avLst>
              <a:gd name="adj" fmla="val 7317"/>
            </a:avLst>
          </a:prstGeom>
          <a:solidFill>
            <a:srgbClr val="F20374"/>
          </a:solidFill>
          <a:ln w="7620">
            <a:solidFill>
              <a:srgbClr val="FF1C8D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9869805" y="6496645"/>
            <a:ext cx="2556986" cy="3196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kern="0" spc="-60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Забота об экологии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9869805" y="6946702"/>
            <a:ext cx="3774996" cy="347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Минимизация отходов.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9BB3A0-5B70-4E15-97D6-4E9EADBCA1B1}"/>
              </a:ext>
            </a:extLst>
          </p:cNvPr>
          <p:cNvSpPr txBox="1"/>
          <p:nvPr/>
        </p:nvSpPr>
        <p:spPr>
          <a:xfrm>
            <a:off x="12758060" y="18572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709</Words>
  <Application>Microsoft Office PowerPoint</Application>
  <PresentationFormat>Произвольный</PresentationFormat>
  <Paragraphs>81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2025-02-20T12:07:39Z</dcterms:created>
  <dcterms:modified xsi:type="dcterms:W3CDTF">2025-02-20T12:12:12Z</dcterms:modified>
</cp:coreProperties>
</file>