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65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8471"/>
            <a:ext cx="7315200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Всемирный день здоровья: Наш классный час!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95944" y="2234600"/>
            <a:ext cx="69015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Привет, ребята! Сегодня у нас особенный день – Всемирный день здоровья! Мы поговорим о том, что такое здоровье, почему оно так важно и как нам, пятиклассникам, оставаться здоровыми и счастливыми. Приготовьтесь к интересному и полезному путешествию в мир здоровья!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49171-A003-4934-AB9F-5E5E59F29158}"/>
              </a:ext>
            </a:extLst>
          </p:cNvPr>
          <p:cNvSpPr txBox="1"/>
          <p:nvPr/>
        </p:nvSpPr>
        <p:spPr>
          <a:xfrm>
            <a:off x="0" y="479608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5 классе по теме: "Всемирный день здоровья"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9118F-A6AC-4FD1-9F18-2F489DEC4A10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29847"/>
            <a:ext cx="111850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Здоровье – наше главное сокровище!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792254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Представьте, что здоровье – это как волшебный сундучок с сокровищами. В этом сундучке – наша энергия, хорошее настроение, сила для учебы и игр. Если сундучок пуст, то нам грустно, ничего не хочется делать. Давайте беречь этот сундучок и наполнять его полезными вещами!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362926"/>
            <a:ext cx="28860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Бодрость и энергия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944070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Когда мы здоровы, нам хочется бегать, прыгать и играть. У нас полно сил для новых открытий и приключений!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362926"/>
            <a:ext cx="31309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Хорошее настроение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32928" y="4944070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Здоровые ребята всегда улыбаются! Ведь когда ничего не болит, мир кажется ярким и интересным.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3629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Успехи в учебе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2067" y="4944070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Здоровье помогает нам хорошо учиться, запоминать новое и быть внимательными на уроках.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E6BE3-0170-41C6-AB28-AFB066A54B68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0786" y="449342"/>
            <a:ext cx="6672858" cy="509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Режим дня – наш лучший друг!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70786" y="1285161"/>
            <a:ext cx="13488829" cy="521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Режим дня – это как расписание в школе, только для всей нашей жизни. Он помогает правильно распределить время на учебу, отдых, еду и игры. Если мы живем по режиму, то чувствуем себя бодрыми и энергичными весь день!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303770" y="1990606"/>
            <a:ext cx="22860" cy="5789533"/>
          </a:xfrm>
          <a:prstGeom prst="roundRect">
            <a:avLst>
              <a:gd name="adj" fmla="val 642100"/>
            </a:avLst>
          </a:prstGeom>
          <a:solidFill>
            <a:srgbClr val="CED9CE"/>
          </a:solidFill>
          <a:ln/>
        </p:spPr>
      </p:sp>
      <p:sp>
        <p:nvSpPr>
          <p:cNvPr id="5" name="Shape 3"/>
          <p:cNvSpPr/>
          <p:nvPr/>
        </p:nvSpPr>
        <p:spPr>
          <a:xfrm>
            <a:off x="6583799" y="2346127"/>
            <a:ext cx="570786" cy="22860"/>
          </a:xfrm>
          <a:prstGeom prst="roundRect">
            <a:avLst>
              <a:gd name="adj" fmla="val 642100"/>
            </a:avLst>
          </a:prstGeom>
          <a:solidFill>
            <a:srgbClr val="5CA26A"/>
          </a:solidFill>
          <a:ln/>
        </p:spPr>
      </p:sp>
      <p:sp>
        <p:nvSpPr>
          <p:cNvPr id="6" name="Shape 4"/>
          <p:cNvSpPr/>
          <p:nvPr/>
        </p:nvSpPr>
        <p:spPr>
          <a:xfrm>
            <a:off x="7131725" y="2174081"/>
            <a:ext cx="366951" cy="366951"/>
          </a:xfrm>
          <a:prstGeom prst="roundRect">
            <a:avLst>
              <a:gd name="adj" fmla="val 40001"/>
            </a:avLst>
          </a:prstGeom>
          <a:solidFill>
            <a:srgbClr val="438951"/>
          </a:solidFill>
          <a:ln/>
        </p:spPr>
      </p:sp>
      <p:sp>
        <p:nvSpPr>
          <p:cNvPr id="7" name="Text 5"/>
          <p:cNvSpPr/>
          <p:nvPr/>
        </p:nvSpPr>
        <p:spPr>
          <a:xfrm>
            <a:off x="7254121" y="2235160"/>
            <a:ext cx="122039" cy="244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1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379714" y="2153603"/>
            <a:ext cx="203858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Подъем и зарядка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70786" y="2506147"/>
            <a:ext cx="5847517" cy="521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Просыпаемся в одно и то же время и делаем зарядку, чтобы разбудить тело и поднять настроение.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475815" y="3161467"/>
            <a:ext cx="570786" cy="22860"/>
          </a:xfrm>
          <a:prstGeom prst="roundRect">
            <a:avLst>
              <a:gd name="adj" fmla="val 642100"/>
            </a:avLst>
          </a:prstGeom>
          <a:solidFill>
            <a:srgbClr val="5CA26A"/>
          </a:solidFill>
          <a:ln/>
        </p:spPr>
      </p:sp>
      <p:sp>
        <p:nvSpPr>
          <p:cNvPr id="11" name="Shape 9"/>
          <p:cNvSpPr/>
          <p:nvPr/>
        </p:nvSpPr>
        <p:spPr>
          <a:xfrm>
            <a:off x="7131725" y="2989421"/>
            <a:ext cx="366951" cy="366951"/>
          </a:xfrm>
          <a:prstGeom prst="roundRect">
            <a:avLst>
              <a:gd name="adj" fmla="val 40001"/>
            </a:avLst>
          </a:prstGeom>
          <a:solidFill>
            <a:srgbClr val="438951"/>
          </a:solidFill>
          <a:ln/>
        </p:spPr>
      </p:sp>
      <p:sp>
        <p:nvSpPr>
          <p:cNvPr id="12" name="Text 10"/>
          <p:cNvSpPr/>
          <p:nvPr/>
        </p:nvSpPr>
        <p:spPr>
          <a:xfrm>
            <a:off x="7235190" y="3050500"/>
            <a:ext cx="159901" cy="244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2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212098" y="2968943"/>
            <a:ext cx="203858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Завтрак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212098" y="3321487"/>
            <a:ext cx="5847517" cy="260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Обязательно завтракаем, чтобы получить энергию для учебы и игр.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6583799" y="3895249"/>
            <a:ext cx="570786" cy="22860"/>
          </a:xfrm>
          <a:prstGeom prst="roundRect">
            <a:avLst>
              <a:gd name="adj" fmla="val 642100"/>
            </a:avLst>
          </a:prstGeom>
          <a:solidFill>
            <a:srgbClr val="5CA26A"/>
          </a:solidFill>
          <a:ln/>
        </p:spPr>
      </p:sp>
      <p:sp>
        <p:nvSpPr>
          <p:cNvPr id="16" name="Shape 14"/>
          <p:cNvSpPr/>
          <p:nvPr/>
        </p:nvSpPr>
        <p:spPr>
          <a:xfrm>
            <a:off x="7131725" y="3723203"/>
            <a:ext cx="366951" cy="366951"/>
          </a:xfrm>
          <a:prstGeom prst="roundRect">
            <a:avLst>
              <a:gd name="adj" fmla="val 40001"/>
            </a:avLst>
          </a:prstGeom>
          <a:solidFill>
            <a:srgbClr val="438951"/>
          </a:solidFill>
          <a:ln/>
        </p:spPr>
      </p:sp>
      <p:sp>
        <p:nvSpPr>
          <p:cNvPr id="17" name="Text 15"/>
          <p:cNvSpPr/>
          <p:nvPr/>
        </p:nvSpPr>
        <p:spPr>
          <a:xfrm>
            <a:off x="7241262" y="3784283"/>
            <a:ext cx="147757" cy="244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3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4379714" y="3702725"/>
            <a:ext cx="203858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Учеба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570786" y="4055269"/>
            <a:ext cx="5847517" cy="260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Внимательно слушаем на уроках и делаем домашнее задание.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7475815" y="4629150"/>
            <a:ext cx="570786" cy="22860"/>
          </a:xfrm>
          <a:prstGeom prst="roundRect">
            <a:avLst>
              <a:gd name="adj" fmla="val 642100"/>
            </a:avLst>
          </a:prstGeom>
          <a:solidFill>
            <a:srgbClr val="5CA26A"/>
          </a:solidFill>
          <a:ln/>
        </p:spPr>
      </p:sp>
      <p:sp>
        <p:nvSpPr>
          <p:cNvPr id="21" name="Shape 19"/>
          <p:cNvSpPr/>
          <p:nvPr/>
        </p:nvSpPr>
        <p:spPr>
          <a:xfrm>
            <a:off x="7131725" y="4457105"/>
            <a:ext cx="366951" cy="366951"/>
          </a:xfrm>
          <a:prstGeom prst="roundRect">
            <a:avLst>
              <a:gd name="adj" fmla="val 40001"/>
            </a:avLst>
          </a:prstGeom>
          <a:solidFill>
            <a:srgbClr val="438951"/>
          </a:solidFill>
          <a:ln/>
        </p:spPr>
      </p:sp>
      <p:sp>
        <p:nvSpPr>
          <p:cNvPr id="22" name="Text 20"/>
          <p:cNvSpPr/>
          <p:nvPr/>
        </p:nvSpPr>
        <p:spPr>
          <a:xfrm>
            <a:off x="7232094" y="4518184"/>
            <a:ext cx="166211" cy="244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4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212098" y="4436626"/>
            <a:ext cx="203858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Обед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8212098" y="4789170"/>
            <a:ext cx="5847517" cy="260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Обедаем, чтобы подкрепить силы после учебы.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6583799" y="5363051"/>
            <a:ext cx="570786" cy="22860"/>
          </a:xfrm>
          <a:prstGeom prst="roundRect">
            <a:avLst>
              <a:gd name="adj" fmla="val 642100"/>
            </a:avLst>
          </a:prstGeom>
          <a:solidFill>
            <a:srgbClr val="5CA26A"/>
          </a:solidFill>
          <a:ln/>
        </p:spPr>
      </p:sp>
      <p:sp>
        <p:nvSpPr>
          <p:cNvPr id="26" name="Shape 24"/>
          <p:cNvSpPr/>
          <p:nvPr/>
        </p:nvSpPr>
        <p:spPr>
          <a:xfrm>
            <a:off x="7131725" y="5191006"/>
            <a:ext cx="366951" cy="366951"/>
          </a:xfrm>
          <a:prstGeom prst="roundRect">
            <a:avLst>
              <a:gd name="adj" fmla="val 40001"/>
            </a:avLst>
          </a:prstGeom>
          <a:solidFill>
            <a:srgbClr val="438951"/>
          </a:solidFill>
          <a:ln/>
        </p:spPr>
      </p:sp>
      <p:sp>
        <p:nvSpPr>
          <p:cNvPr id="27" name="Text 25"/>
          <p:cNvSpPr/>
          <p:nvPr/>
        </p:nvSpPr>
        <p:spPr>
          <a:xfrm>
            <a:off x="7239238" y="5252085"/>
            <a:ext cx="151805" cy="244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5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4379714" y="5170527"/>
            <a:ext cx="203858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Отдых и игры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570786" y="5523071"/>
            <a:ext cx="5847517" cy="521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Гуляем на свежем воздухе, играем в подвижные игры и занимаемся любимыми делами.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7475815" y="6096953"/>
            <a:ext cx="570786" cy="22860"/>
          </a:xfrm>
          <a:prstGeom prst="roundRect">
            <a:avLst>
              <a:gd name="adj" fmla="val 642100"/>
            </a:avLst>
          </a:prstGeom>
          <a:solidFill>
            <a:srgbClr val="5CA26A"/>
          </a:solidFill>
          <a:ln/>
        </p:spPr>
      </p:sp>
      <p:sp>
        <p:nvSpPr>
          <p:cNvPr id="31" name="Shape 29"/>
          <p:cNvSpPr/>
          <p:nvPr/>
        </p:nvSpPr>
        <p:spPr>
          <a:xfrm>
            <a:off x="7131725" y="5924907"/>
            <a:ext cx="366951" cy="366951"/>
          </a:xfrm>
          <a:prstGeom prst="roundRect">
            <a:avLst>
              <a:gd name="adj" fmla="val 40001"/>
            </a:avLst>
          </a:prstGeom>
          <a:solidFill>
            <a:srgbClr val="438951"/>
          </a:solidFill>
          <a:ln/>
        </p:spPr>
      </p:sp>
      <p:sp>
        <p:nvSpPr>
          <p:cNvPr id="32" name="Text 30"/>
          <p:cNvSpPr/>
          <p:nvPr/>
        </p:nvSpPr>
        <p:spPr>
          <a:xfrm>
            <a:off x="7234595" y="5985986"/>
            <a:ext cx="161211" cy="244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6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8212098" y="5904428"/>
            <a:ext cx="203858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Ужин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8212098" y="6256973"/>
            <a:ext cx="5847517" cy="260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Ужинаем, чтобы подготовить организм ко сну.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6583799" y="6830854"/>
            <a:ext cx="570786" cy="22860"/>
          </a:xfrm>
          <a:prstGeom prst="roundRect">
            <a:avLst>
              <a:gd name="adj" fmla="val 642100"/>
            </a:avLst>
          </a:prstGeom>
          <a:solidFill>
            <a:srgbClr val="5CA26A"/>
          </a:solidFill>
          <a:ln/>
        </p:spPr>
      </p:sp>
      <p:sp>
        <p:nvSpPr>
          <p:cNvPr id="36" name="Shape 34"/>
          <p:cNvSpPr/>
          <p:nvPr/>
        </p:nvSpPr>
        <p:spPr>
          <a:xfrm>
            <a:off x="7131725" y="6658808"/>
            <a:ext cx="366951" cy="366951"/>
          </a:xfrm>
          <a:prstGeom prst="roundRect">
            <a:avLst>
              <a:gd name="adj" fmla="val 40001"/>
            </a:avLst>
          </a:prstGeom>
          <a:solidFill>
            <a:srgbClr val="438951"/>
          </a:solidFill>
          <a:ln/>
        </p:spPr>
      </p:sp>
      <p:sp>
        <p:nvSpPr>
          <p:cNvPr id="37" name="Text 35"/>
          <p:cNvSpPr/>
          <p:nvPr/>
        </p:nvSpPr>
        <p:spPr>
          <a:xfrm>
            <a:off x="7246620" y="6719888"/>
            <a:ext cx="137160" cy="244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7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4379714" y="6638330"/>
            <a:ext cx="203858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Сон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570786" y="6990874"/>
            <a:ext cx="5847517" cy="521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Ложимся спать в одно и то же время, чтобы хорошо выспаться и отдохнуть.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8FA3C6-5BB9-458D-B9FC-3E2D283875D6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917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Правильное питание – топливо для нашего организма!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73689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Наш организм – это как автомобиль, которому нужно хорошее топливо, чтобы ехать быстро и далеко. Правильное питание – это и есть такое топливо. Что же нужно есть, чтобы быть здоровыми?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397299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438951"/>
          </a:solidFill>
          <a:ln/>
        </p:spPr>
      </p:sp>
      <p:sp>
        <p:nvSpPr>
          <p:cNvPr id="5" name="Text 3"/>
          <p:cNvSpPr/>
          <p:nvPr/>
        </p:nvSpPr>
        <p:spPr>
          <a:xfrm>
            <a:off x="964049" y="4058007"/>
            <a:ext cx="169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9729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Овощи и фрукты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530906" y="4463415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Они богаты витаминами и полезными веществами, которые помогают нам расти и развиваться.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8667" y="397299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438951"/>
          </a:solidFill>
          <a:ln/>
        </p:spPr>
      </p:sp>
      <p:sp>
        <p:nvSpPr>
          <p:cNvPr id="9" name="Text 7"/>
          <p:cNvSpPr/>
          <p:nvPr/>
        </p:nvSpPr>
        <p:spPr>
          <a:xfrm>
            <a:off x="7572613" y="4058007"/>
            <a:ext cx="2224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165783" y="39729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Крупы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165783" y="4463415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Они дают нам энергию и помогают быть сытыми.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93790" y="603408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438951"/>
          </a:solidFill>
          <a:ln/>
        </p:spPr>
      </p:sp>
      <p:sp>
        <p:nvSpPr>
          <p:cNvPr id="13" name="Text 11"/>
          <p:cNvSpPr/>
          <p:nvPr/>
        </p:nvSpPr>
        <p:spPr>
          <a:xfrm>
            <a:off x="946190" y="6119098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530906" y="6034088"/>
            <a:ext cx="31032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Молочные продукты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530906" y="6524506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Они укрепляют наши кости и зубы.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428667" y="603408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438951"/>
          </a:solidFill>
          <a:ln/>
        </p:spPr>
      </p:sp>
      <p:sp>
        <p:nvSpPr>
          <p:cNvPr id="17" name="Text 15"/>
          <p:cNvSpPr/>
          <p:nvPr/>
        </p:nvSpPr>
        <p:spPr>
          <a:xfrm>
            <a:off x="7568208" y="6119098"/>
            <a:ext cx="23121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165783" y="60340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Мясо и рыба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165783" y="6524506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Они помогают нашим мышцам расти и быть сильными.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1BE68C-15D1-44B2-A30D-C5BC7FB72B1A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3388" y="524947"/>
            <a:ext cx="5802035" cy="5955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Движение – это жизнь!</a:t>
            </a:r>
            <a:endParaRPr lang="en-US" sz="3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153388" y="1406366"/>
            <a:ext cx="7810024" cy="914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Наше тело любит движение! Когда мы двигаемся, мы становимся сильнее, выносливее и здоровее. Какие виды физической активности подходят пятикласснику?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388" y="2535436"/>
            <a:ext cx="476488" cy="47648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153388" y="3202424"/>
            <a:ext cx="2382441" cy="297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Бег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153388" y="3614499"/>
            <a:ext cx="2412683" cy="914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Бег укрепляет сердце и легкие, помогает быть выносливыми.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940" y="2535436"/>
            <a:ext cx="476488" cy="47648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851940" y="3202424"/>
            <a:ext cx="2382441" cy="297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Плавание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8851940" y="3614499"/>
            <a:ext cx="2412802" cy="914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Плавание развивает все группы мышц и помогает расслабиться.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0610" y="2535436"/>
            <a:ext cx="476488" cy="47648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550610" y="3202424"/>
            <a:ext cx="2382441" cy="297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Велосипед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11550610" y="3614499"/>
            <a:ext cx="2412683" cy="1219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Катание на велосипеде укрепляет ноги и развивает координацию.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388" y="5405914"/>
            <a:ext cx="476488" cy="47648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6153388" y="6072902"/>
            <a:ext cx="2382441" cy="297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Танцы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6153388" y="6484977"/>
            <a:ext cx="2412683" cy="1219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Танцы улучшают осанку, развивают гибкость и поднимают настроение.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62C49-F8DD-456E-BE33-C7333079F09A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9379" y="588764"/>
            <a:ext cx="7301389" cy="669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Чистота – залог здоровья!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49379" y="1579007"/>
            <a:ext cx="13131641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Микробы – это маленькие невидимые враги, которые могут вызвать болезни. Чтобы защититься от них, нужно соблюдать правила гигиены: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79" y="2505194"/>
            <a:ext cx="1070610" cy="128480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141101" y="2719268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Мыть руки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141101" y="3182303"/>
            <a:ext cx="117399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Мыть руки с мылом перед едой, после туалета и после прогулки.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79" y="3789998"/>
            <a:ext cx="1070610" cy="128480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41101" y="4004072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Чистить зубы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141101" y="4467106"/>
            <a:ext cx="117399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Чистить зубы утром и вечером, чтобы защитить их от кариеса.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79" y="5074801"/>
            <a:ext cx="1070610" cy="128480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141101" y="5288875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Принимать душ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2141101" y="5751909"/>
            <a:ext cx="117399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Принимать душ каждый день, чтобы смыть грязь и пот.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79" y="6359604"/>
            <a:ext cx="1070610" cy="128480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2141101" y="6573679"/>
            <a:ext cx="3228856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Носить чистую одежду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2141101" y="7036713"/>
            <a:ext cx="11739920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Носить чистую одежду и обувь, чтобы не распространять микробы.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683259-3C52-44CF-AC00-FB93A39AEDAF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07507"/>
            <a:ext cx="101424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Вредные привычки – наши враги!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05644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Некоторые привычки могут навредить нашему здоровью. Давайте узнаем, какие привычки нужно избегать: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2674501"/>
            <a:ext cx="6408063" cy="1669852"/>
          </a:xfrm>
          <a:prstGeom prst="roundRect">
            <a:avLst>
              <a:gd name="adj" fmla="val 12225"/>
            </a:avLst>
          </a:prstGeom>
          <a:solidFill>
            <a:srgbClr val="438951"/>
          </a:solidFill>
          <a:ln/>
        </p:spPr>
      </p:sp>
      <p:sp>
        <p:nvSpPr>
          <p:cNvPr id="5" name="Text 3"/>
          <p:cNvSpPr/>
          <p:nvPr/>
        </p:nvSpPr>
        <p:spPr>
          <a:xfrm>
            <a:off x="1020604" y="29013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Курение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20604" y="3391733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Курение вредит легким и сердцу, вызывает болезни.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28667" y="2674501"/>
            <a:ext cx="6408063" cy="1669852"/>
          </a:xfrm>
          <a:prstGeom prst="roundRect">
            <a:avLst>
              <a:gd name="adj" fmla="val 12225"/>
            </a:avLst>
          </a:prstGeom>
          <a:solidFill>
            <a:srgbClr val="438951"/>
          </a:solidFill>
          <a:ln/>
        </p:spPr>
      </p:sp>
      <p:sp>
        <p:nvSpPr>
          <p:cNvPr id="8" name="Text 6"/>
          <p:cNvSpPr/>
          <p:nvPr/>
        </p:nvSpPr>
        <p:spPr>
          <a:xfrm>
            <a:off x="7655481" y="29013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Алкоголь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655481" y="3391733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Алкоголь вредит мозгу и печени, замедляет развитие.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93790" y="4571167"/>
            <a:ext cx="6408063" cy="1669852"/>
          </a:xfrm>
          <a:prstGeom prst="roundRect">
            <a:avLst>
              <a:gd name="adj" fmla="val 12225"/>
            </a:avLst>
          </a:prstGeom>
          <a:solidFill>
            <a:srgbClr val="438951"/>
          </a:solidFill>
          <a:ln/>
        </p:spPr>
      </p:sp>
      <p:sp>
        <p:nvSpPr>
          <p:cNvPr id="11" name="Text 9"/>
          <p:cNvSpPr/>
          <p:nvPr/>
        </p:nvSpPr>
        <p:spPr>
          <a:xfrm>
            <a:off x="1020604" y="47979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Наркотики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20604" y="5288399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Наркотики разрушают организм и делают человека зависимым.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428667" y="4571167"/>
            <a:ext cx="6408063" cy="1669852"/>
          </a:xfrm>
          <a:prstGeom prst="roundRect">
            <a:avLst>
              <a:gd name="adj" fmla="val 12225"/>
            </a:avLst>
          </a:prstGeom>
          <a:solidFill>
            <a:srgbClr val="438951"/>
          </a:solidFill>
          <a:ln/>
        </p:spPr>
      </p:sp>
      <p:sp>
        <p:nvSpPr>
          <p:cNvPr id="14" name="Text 12"/>
          <p:cNvSpPr/>
          <p:nvPr/>
        </p:nvSpPr>
        <p:spPr>
          <a:xfrm>
            <a:off x="7655481" y="47979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Переедание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655481" y="5288399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Переедание приводит к лишнему весу и болезням.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93790" y="649616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Помните, ребята, здоровье – это самое ценное, что у нас есть. Берегите его и выбирайте здоровый образ жизни!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8D8F2-D78C-4062-814C-C68500A7CC4F}"/>
              </a:ext>
            </a:extLst>
          </p:cNvPr>
          <p:cNvSpPr txBox="1"/>
          <p:nvPr/>
        </p:nvSpPr>
        <p:spPr>
          <a:xfrm>
            <a:off x="12768946" y="20029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713</Words>
  <Application>Microsoft Office PowerPoint</Application>
  <PresentationFormat>Произвольный</PresentationFormat>
  <Paragraphs>95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2025-02-13T17:12:30Z</dcterms:created>
  <dcterms:modified xsi:type="dcterms:W3CDTF">2025-02-13T17:16:02Z</dcterms:modified>
</cp:coreProperties>
</file>