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4630400" cy="8229600"/>
  <p:notesSz cx="8229600" cy="146304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EE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8" d="100"/>
          <a:sy n="88" d="100"/>
        </p:scale>
        <p:origin x="68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9709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3152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315200" y="53527"/>
            <a:ext cx="7315200" cy="20691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231971"/>
                </a:solidFill>
                <a:latin typeface="Arial" panose="020B0604020202020204" pitchFamily="34" charset="0"/>
                <a:ea typeface="Outfit Extra Bold" pitchFamily="34" charset="-122"/>
                <a:cs typeface="Arial" panose="020B0604020202020204" pitchFamily="34" charset="0"/>
              </a:rPr>
              <a:t>Правила безопасного поведения на массовых мероприятиях</a:t>
            </a:r>
            <a:endParaRPr lang="en-US" sz="4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7489371" y="2359157"/>
            <a:ext cx="7021285" cy="18971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На этом уроке мы поговорим о том, как безопасно себя вести во время посещения массовых мероприятий. Это важная тема, ведь сейчас мы часто сталкиваемся с различными событиями, которые собирают много людей: концерты, спортивные матчи, фестивали. Важно знать, как защитить себя и своих близких в таких ситуациях.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45B453-EC92-4100-9BAA-EB736CFF6E24}"/>
              </a:ext>
            </a:extLst>
          </p:cNvPr>
          <p:cNvSpPr txBox="1"/>
          <p:nvPr/>
        </p:nvSpPr>
        <p:spPr>
          <a:xfrm>
            <a:off x="7315201" y="4506036"/>
            <a:ext cx="7315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Презентация для урока ОБЗР в 8 классе по теме: «Правила безопасного поведения при посещении массовых мероприятий»</a:t>
            </a:r>
          </a:p>
          <a:p>
            <a:pPr algn="ctr"/>
            <a:r>
              <a:rPr lang="ru-RU" sz="2400" u="sng" dirty="0"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«Новые УРОКИ» </a:t>
            </a: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Всё для учителя – всё бесплатно!</a:t>
            </a:r>
          </a:p>
          <a:p>
            <a:pPr algn="ctr"/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82E10A-0793-434D-9EBC-7E8CAFF8C38C}"/>
              </a:ext>
            </a:extLst>
          </p:cNvPr>
          <p:cNvSpPr txBox="1"/>
          <p:nvPr/>
        </p:nvSpPr>
        <p:spPr>
          <a:xfrm>
            <a:off x="152403" y="141516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140327" y="1026080"/>
            <a:ext cx="10349746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231971"/>
                </a:solidFill>
                <a:latin typeface="Arial" panose="020B0604020202020204" pitchFamily="34" charset="0"/>
                <a:ea typeface="Outfit Extra Bold" pitchFamily="34" charset="-122"/>
                <a:cs typeface="Arial" panose="020B0604020202020204" pitchFamily="34" charset="0"/>
              </a:rPr>
              <a:t>Что такое массовые мероприятия?</a:t>
            </a:r>
            <a:endParaRPr lang="en-US" sz="4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793790" y="2489121"/>
            <a:ext cx="5172670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31971"/>
                </a:solidFill>
                <a:latin typeface="Arial" panose="020B0604020202020204" pitchFamily="34" charset="0"/>
                <a:ea typeface="Outfit Extra Bold" pitchFamily="34" charset="-122"/>
                <a:cs typeface="Arial" panose="020B0604020202020204" pitchFamily="34" charset="0"/>
              </a:rPr>
              <a:t>Что такое массовые мероприятия?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2"/>
          <p:cNvSpPr/>
          <p:nvPr/>
        </p:nvSpPr>
        <p:spPr>
          <a:xfrm>
            <a:off x="793790" y="3070265"/>
            <a:ext cx="6244709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Массовые мероприятия - это любые мероприятия, которые собирают большое количество людей. К таким мероприятиям относятся: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793790" y="4363045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2A2742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Концерты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793790" y="4805243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2A2742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Фестивали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793790" y="5247442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2A2742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Спортивные матчи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793790" y="5689640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2A2742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Демонстрации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793790" y="6131838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2A2742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Выставки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793790" y="6574036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2A2742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Торжественные события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9"/>
          <p:cNvSpPr/>
          <p:nvPr/>
        </p:nvSpPr>
        <p:spPr>
          <a:xfrm>
            <a:off x="7599521" y="2489121"/>
            <a:ext cx="601563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31971"/>
                </a:solidFill>
                <a:latin typeface="Arial" panose="020B0604020202020204" pitchFamily="34" charset="0"/>
                <a:ea typeface="Outfit Extra Bold" pitchFamily="34" charset="-122"/>
                <a:cs typeface="Arial" panose="020B0604020202020204" pitchFamily="34" charset="0"/>
              </a:rPr>
              <a:t>Классификация массовых мероприятий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10"/>
          <p:cNvSpPr/>
          <p:nvPr/>
        </p:nvSpPr>
        <p:spPr>
          <a:xfrm>
            <a:off x="7599521" y="3070265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Массовые мероприятия могут классифицироваться по: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7599521" y="3637240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2A2742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Типу мероприятия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7599521" y="4079438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2A2742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Количеству участников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3"/>
          <p:cNvSpPr/>
          <p:nvPr/>
        </p:nvSpPr>
        <p:spPr>
          <a:xfrm>
            <a:off x="7599521" y="4521637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2A2742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Длительности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4"/>
          <p:cNvSpPr/>
          <p:nvPr/>
        </p:nvSpPr>
        <p:spPr>
          <a:xfrm>
            <a:off x="7599521" y="4963835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2A2742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Месту проведения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175E816-094F-44CB-A10B-91E9D8A7F893}"/>
              </a:ext>
            </a:extLst>
          </p:cNvPr>
          <p:cNvSpPr txBox="1"/>
          <p:nvPr/>
        </p:nvSpPr>
        <p:spPr>
          <a:xfrm>
            <a:off x="152403" y="141516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530620" y="1585913"/>
            <a:ext cx="756916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231971"/>
                </a:solidFill>
                <a:latin typeface="Arial" panose="020B0604020202020204" pitchFamily="34" charset="0"/>
                <a:ea typeface="Outfit Extra Bold" pitchFamily="34" charset="-122"/>
                <a:cs typeface="Arial" panose="020B0604020202020204" pitchFamily="34" charset="0"/>
              </a:rPr>
              <a:t>Подготовка к посещению</a:t>
            </a:r>
            <a:endParaRPr lang="en-US" sz="4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hape 1"/>
          <p:cNvSpPr/>
          <p:nvPr/>
        </p:nvSpPr>
        <p:spPr>
          <a:xfrm>
            <a:off x="793790" y="3598783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000000"/>
          </a:solidFill>
          <a:ln w="7620">
            <a:solidFill>
              <a:srgbClr val="7765FF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982504" y="3683794"/>
            <a:ext cx="132755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anose="020B0604020202020204" pitchFamily="34" charset="0"/>
                <a:ea typeface="Outfit Extra Bold" pitchFamily="34" charset="-122"/>
                <a:cs typeface="Arial" panose="020B0604020202020204" pitchFamily="34" charset="0"/>
              </a:rPr>
              <a:t>1</a:t>
            </a:r>
            <a:endParaRPr lang="en-US" sz="2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1530906" y="3598783"/>
            <a:ext cx="5670947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Проверьте информацию о мероприятии: дата, время, место проведения, правила поведения.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4"/>
          <p:cNvSpPr/>
          <p:nvPr/>
        </p:nvSpPr>
        <p:spPr>
          <a:xfrm>
            <a:off x="7428667" y="3598783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000000"/>
          </a:solidFill>
          <a:ln w="7620">
            <a:solidFill>
              <a:srgbClr val="7765FF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7585829" y="3683794"/>
            <a:ext cx="195977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anose="020B0604020202020204" pitchFamily="34" charset="0"/>
                <a:ea typeface="Outfit Extra Bold" pitchFamily="34" charset="-122"/>
                <a:cs typeface="Arial" panose="020B0604020202020204" pitchFamily="34" charset="0"/>
              </a:rPr>
              <a:t>2</a:t>
            </a:r>
            <a:endParaRPr lang="en-US" sz="2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8165783" y="3598783"/>
            <a:ext cx="5670947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Оцените риски: наличие проблем с безопасностью, возможность возникновения толпы, прогноз погоды.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7"/>
          <p:cNvSpPr/>
          <p:nvPr/>
        </p:nvSpPr>
        <p:spPr>
          <a:xfrm>
            <a:off x="793790" y="4846201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000000"/>
          </a:solidFill>
          <a:ln w="7620">
            <a:solidFill>
              <a:srgbClr val="7765FF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952143" y="4931212"/>
            <a:ext cx="193596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anose="020B0604020202020204" pitchFamily="34" charset="0"/>
                <a:ea typeface="Outfit Extra Bold" pitchFamily="34" charset="-122"/>
                <a:cs typeface="Arial" panose="020B0604020202020204" pitchFamily="34" charset="0"/>
              </a:rPr>
              <a:t>3</a:t>
            </a:r>
            <a:endParaRPr lang="en-US" sz="2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9"/>
          <p:cNvSpPr/>
          <p:nvPr/>
        </p:nvSpPr>
        <p:spPr>
          <a:xfrm>
            <a:off x="1530906" y="4846201"/>
            <a:ext cx="5670947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Оденьтесь удобно и практично: одежда должна быть свободной, не стесняющей движения, не требующей частой правки.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10"/>
          <p:cNvSpPr/>
          <p:nvPr/>
        </p:nvSpPr>
        <p:spPr>
          <a:xfrm>
            <a:off x="7428667" y="4846201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000000"/>
          </a:solidFill>
          <a:ln w="7620">
            <a:solidFill>
              <a:srgbClr val="7765FF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7579519" y="4931212"/>
            <a:ext cx="208598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anose="020B0604020202020204" pitchFamily="34" charset="0"/>
                <a:ea typeface="Outfit Extra Bold" pitchFamily="34" charset="-122"/>
                <a:cs typeface="Arial" panose="020B0604020202020204" pitchFamily="34" charset="0"/>
              </a:rPr>
              <a:t>4</a:t>
            </a:r>
            <a:endParaRPr lang="en-US" sz="2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8165783" y="4846201"/>
            <a:ext cx="5670947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Возьмите с собой необходимые вещи: телефон, деньги, документы, воду. Оставьте дорогостоящие вещи дома.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D7E9316-BDC2-475E-B9A5-E4EE1E2FA43B}"/>
              </a:ext>
            </a:extLst>
          </p:cNvPr>
          <p:cNvSpPr txBox="1"/>
          <p:nvPr/>
        </p:nvSpPr>
        <p:spPr>
          <a:xfrm>
            <a:off x="152403" y="141516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39795" y="1722359"/>
            <a:ext cx="13150810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231971"/>
                </a:solidFill>
                <a:latin typeface="Arial" panose="020B0604020202020204" pitchFamily="34" charset="0"/>
                <a:ea typeface="Outfit Extra Bold" pitchFamily="34" charset="-122"/>
                <a:cs typeface="Arial" panose="020B0604020202020204" pitchFamily="34" charset="0"/>
              </a:rPr>
              <a:t>Правила безопасности во время мероприятия</a:t>
            </a:r>
            <a:endParaRPr lang="en-US" sz="4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90" y="3448526"/>
            <a:ext cx="566976" cy="566976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793790" y="4242316"/>
            <a:ext cx="3005495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A2742"/>
                </a:solidFill>
                <a:latin typeface="Arial" panose="020B0604020202020204" pitchFamily="34" charset="0"/>
                <a:ea typeface="Outfit Extra Bold" pitchFamily="34" charset="-122"/>
                <a:cs typeface="Arial" panose="020B0604020202020204" pitchFamily="34" charset="0"/>
              </a:rPr>
              <a:t>Будьте внимательны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793790" y="5087064"/>
            <a:ext cx="3005495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Обращайте внимание на окружение, людей вокруг, проходы и выходы.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9446" y="3448526"/>
            <a:ext cx="566976" cy="566976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4139446" y="4242316"/>
            <a:ext cx="3005614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A2742"/>
                </a:solidFill>
                <a:latin typeface="Arial" panose="020B0604020202020204" pitchFamily="34" charset="0"/>
                <a:ea typeface="Outfit Extra Bold" pitchFamily="34" charset="-122"/>
                <a:cs typeface="Arial" panose="020B0604020202020204" pitchFamily="34" charset="0"/>
              </a:rPr>
              <a:t>Отключите телефон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4"/>
          <p:cNvSpPr/>
          <p:nvPr/>
        </p:nvSpPr>
        <p:spPr>
          <a:xfrm>
            <a:off x="4139446" y="5087064"/>
            <a:ext cx="3005614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Он может отвлечь вас и создать опасность.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85221" y="3448526"/>
            <a:ext cx="566976" cy="566976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7485221" y="424231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A2742"/>
                </a:solidFill>
                <a:latin typeface="Arial" panose="020B0604020202020204" pitchFamily="34" charset="0"/>
                <a:ea typeface="Outfit Extra Bold" pitchFamily="34" charset="-122"/>
                <a:cs typeface="Arial" panose="020B0604020202020204" pitchFamily="34" charset="0"/>
              </a:rPr>
              <a:t>Изучите карту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6"/>
          <p:cNvSpPr/>
          <p:nvPr/>
        </p:nvSpPr>
        <p:spPr>
          <a:xfrm>
            <a:off x="7485221" y="4732734"/>
            <a:ext cx="3005614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Узнайте, где находятся выходы, туалеты, пункты медицинской помощи.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30997" y="3448526"/>
            <a:ext cx="566976" cy="566976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10830997" y="4242316"/>
            <a:ext cx="3005614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A2742"/>
                </a:solidFill>
                <a:latin typeface="Arial" panose="020B0604020202020204" pitchFamily="34" charset="0"/>
                <a:ea typeface="Outfit Extra Bold" pitchFamily="34" charset="-122"/>
                <a:cs typeface="Arial" panose="020B0604020202020204" pitchFamily="34" charset="0"/>
              </a:rPr>
              <a:t>Соблюдайте правила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8"/>
          <p:cNvSpPr/>
          <p:nvPr/>
        </p:nvSpPr>
        <p:spPr>
          <a:xfrm>
            <a:off x="10830997" y="5087064"/>
            <a:ext cx="3005614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Следуйте инструкциям организаторов, не используйте запрещенные вещи.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093049A-3067-4A91-801A-A4700A4CBB88}"/>
              </a:ext>
            </a:extLst>
          </p:cNvPr>
          <p:cNvSpPr txBox="1"/>
          <p:nvPr/>
        </p:nvSpPr>
        <p:spPr>
          <a:xfrm>
            <a:off x="152403" y="141516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556206" y="868561"/>
            <a:ext cx="11517987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231971"/>
                </a:solidFill>
                <a:latin typeface="Arial" panose="020B0604020202020204" pitchFamily="34" charset="0"/>
                <a:ea typeface="Outfit Extra Bold" pitchFamily="34" charset="-122"/>
                <a:cs typeface="Arial" panose="020B0604020202020204" pitchFamily="34" charset="0"/>
              </a:rPr>
              <a:t>Что делать, если начались беспорядки</a:t>
            </a:r>
            <a:endParaRPr lang="en-US" sz="4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90" y="1917502"/>
            <a:ext cx="1134070" cy="1360884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2268022" y="2144316"/>
            <a:ext cx="2842736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A2742"/>
                </a:solidFill>
                <a:latin typeface="Arial" panose="020B0604020202020204" pitchFamily="34" charset="0"/>
                <a:ea typeface="Outfit Extra Bold" pitchFamily="34" charset="-122"/>
                <a:cs typeface="Arial" panose="020B0604020202020204" pitchFamily="34" charset="0"/>
              </a:rPr>
              <a:t>Оцените ситуацию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2268022" y="2634734"/>
            <a:ext cx="115685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Успокойтесь, осмотритесь, постарайтесь узнать, что происходит.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790" y="3278386"/>
            <a:ext cx="1134070" cy="1360884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2268022" y="3505200"/>
            <a:ext cx="502979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A2742"/>
                </a:solidFill>
                <a:latin typeface="Arial" panose="020B0604020202020204" pitchFamily="34" charset="0"/>
                <a:ea typeface="Outfit Extra Bold" pitchFamily="34" charset="-122"/>
                <a:cs typeface="Arial" panose="020B0604020202020204" pitchFamily="34" charset="0"/>
              </a:rPr>
              <a:t>Удаляйтесь от места беспорядков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4"/>
          <p:cNvSpPr/>
          <p:nvPr/>
        </p:nvSpPr>
        <p:spPr>
          <a:xfrm>
            <a:off x="2268022" y="3995618"/>
            <a:ext cx="115685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Двигайтесь в сторону, противоположную месту происшествия. Не пытайтесь пробраться через толпу.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790" y="4639270"/>
            <a:ext cx="1134070" cy="1360884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2268022" y="4866084"/>
            <a:ext cx="4468892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A2742"/>
                </a:solidFill>
                <a:latin typeface="Arial" panose="020B0604020202020204" pitchFamily="34" charset="0"/>
                <a:ea typeface="Outfit Extra Bold" pitchFamily="34" charset="-122"/>
                <a:cs typeface="Arial" panose="020B0604020202020204" pitchFamily="34" charset="0"/>
              </a:rPr>
              <a:t>Не вмешивайтесь в конфликт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6"/>
          <p:cNvSpPr/>
          <p:nvPr/>
        </p:nvSpPr>
        <p:spPr>
          <a:xfrm>
            <a:off x="2268022" y="5356503"/>
            <a:ext cx="115685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Это опасно, может привести к травмам. Не делайте резких движений.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3790" y="6000155"/>
            <a:ext cx="1134070" cy="1360884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2268022" y="6226969"/>
            <a:ext cx="3348990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A2742"/>
                </a:solidFill>
                <a:latin typeface="Arial" panose="020B0604020202020204" pitchFamily="34" charset="0"/>
                <a:ea typeface="Outfit Extra Bold" pitchFamily="34" charset="-122"/>
                <a:cs typeface="Arial" panose="020B0604020202020204" pitchFamily="34" charset="0"/>
              </a:rPr>
              <a:t>Свяжитесь с помощью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8"/>
          <p:cNvSpPr/>
          <p:nvPr/>
        </p:nvSpPr>
        <p:spPr>
          <a:xfrm>
            <a:off x="2268022" y="6717387"/>
            <a:ext cx="115685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Позвоните в полицию, скорую помощь, сообщите о происходящем.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4DB680F-6B76-46FE-B56A-2C95C8AC40F4}"/>
              </a:ext>
            </a:extLst>
          </p:cNvPr>
          <p:cNvSpPr txBox="1"/>
          <p:nvPr/>
        </p:nvSpPr>
        <p:spPr>
          <a:xfrm>
            <a:off x="152403" y="141516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305169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000381" y="2618269"/>
            <a:ext cx="6459974" cy="5762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500"/>
              </a:lnSpc>
              <a:buNone/>
            </a:pPr>
            <a:r>
              <a:rPr lang="en-US" sz="3600" b="1" dirty="0">
                <a:solidFill>
                  <a:srgbClr val="231971"/>
                </a:solidFill>
                <a:latin typeface="Arial" panose="020B0604020202020204" pitchFamily="34" charset="0"/>
                <a:ea typeface="Outfit Extra Bold" pitchFamily="34" charset="-122"/>
                <a:cs typeface="Arial" panose="020B0604020202020204" pitchFamily="34" charset="0"/>
              </a:rPr>
              <a:t>Что делать в толпе и давке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hape 1"/>
          <p:cNvSpPr/>
          <p:nvPr/>
        </p:nvSpPr>
        <p:spPr>
          <a:xfrm>
            <a:off x="7303770" y="3665339"/>
            <a:ext cx="22860" cy="4056936"/>
          </a:xfrm>
          <a:prstGeom prst="roundRect">
            <a:avLst>
              <a:gd name="adj" fmla="val 338821"/>
            </a:avLst>
          </a:prstGeom>
          <a:solidFill>
            <a:srgbClr val="BDB8DF"/>
          </a:solidFill>
          <a:ln/>
        </p:spPr>
      </p:sp>
      <p:sp>
        <p:nvSpPr>
          <p:cNvPr id="5" name="Shape 2"/>
          <p:cNvSpPr/>
          <p:nvPr/>
        </p:nvSpPr>
        <p:spPr>
          <a:xfrm>
            <a:off x="6485156" y="4068723"/>
            <a:ext cx="645438" cy="22860"/>
          </a:xfrm>
          <a:prstGeom prst="roundRect">
            <a:avLst>
              <a:gd name="adj" fmla="val 338821"/>
            </a:avLst>
          </a:prstGeom>
          <a:solidFill>
            <a:srgbClr val="7765FF"/>
          </a:solidFill>
          <a:ln/>
        </p:spPr>
      </p:sp>
      <p:sp>
        <p:nvSpPr>
          <p:cNvPr id="6" name="Shape 3"/>
          <p:cNvSpPr/>
          <p:nvPr/>
        </p:nvSpPr>
        <p:spPr>
          <a:xfrm>
            <a:off x="7107734" y="3872746"/>
            <a:ext cx="414933" cy="414933"/>
          </a:xfrm>
          <a:prstGeom prst="roundRect">
            <a:avLst>
              <a:gd name="adj" fmla="val 18667"/>
            </a:avLst>
          </a:prstGeom>
          <a:solidFill>
            <a:srgbClr val="000000"/>
          </a:solidFill>
          <a:ln w="7620">
            <a:solidFill>
              <a:srgbClr val="7765FF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7261205" y="3941921"/>
            <a:ext cx="107871" cy="2765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150"/>
              </a:lnSpc>
              <a:buNone/>
            </a:pPr>
            <a:r>
              <a:rPr lang="en-US" sz="2150" b="1" dirty="0">
                <a:solidFill>
                  <a:srgbClr val="FFFFFF"/>
                </a:solidFill>
                <a:latin typeface="Arial" panose="020B0604020202020204" pitchFamily="34" charset="0"/>
                <a:ea typeface="Outfit Extra Bold" pitchFamily="34" charset="-122"/>
                <a:cs typeface="Arial" panose="020B0604020202020204" pitchFamily="34" charset="0"/>
              </a:rPr>
              <a:t>1</a:t>
            </a:r>
            <a:endParaRPr lang="en-US" sz="21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3275290" y="3849648"/>
            <a:ext cx="3025735" cy="2881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250"/>
              </a:lnSpc>
              <a:buNone/>
            </a:pPr>
            <a:r>
              <a:rPr lang="en-US" sz="1800" b="1" dirty="0">
                <a:solidFill>
                  <a:srgbClr val="2A2742"/>
                </a:solidFill>
                <a:latin typeface="Arial" panose="020B0604020202020204" pitchFamily="34" charset="0"/>
                <a:ea typeface="Outfit Extra Bold" pitchFamily="34" charset="-122"/>
                <a:cs typeface="Arial" panose="020B0604020202020204" pitchFamily="34" charset="0"/>
              </a:rPr>
              <a:t>Сохраняйте спокойствие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645438" y="4248388"/>
            <a:ext cx="5655588" cy="2950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300"/>
              </a:lnSpc>
              <a:buNone/>
            </a:pPr>
            <a:r>
              <a:rPr lang="en-US" sz="1450" dirty="0">
                <a:solidFill>
                  <a:srgbClr val="2A2742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Не поддавайтесь панике, дышите глубоко и равномерно.</a:t>
            </a:r>
            <a:endParaRPr lang="en-US" sz="1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hape 7"/>
          <p:cNvSpPr/>
          <p:nvPr/>
        </p:nvSpPr>
        <p:spPr>
          <a:xfrm>
            <a:off x="7499806" y="4990624"/>
            <a:ext cx="645438" cy="22860"/>
          </a:xfrm>
          <a:prstGeom prst="roundRect">
            <a:avLst>
              <a:gd name="adj" fmla="val 338821"/>
            </a:avLst>
          </a:prstGeom>
          <a:solidFill>
            <a:srgbClr val="7765FF"/>
          </a:solidFill>
          <a:ln/>
        </p:spPr>
      </p:sp>
      <p:sp>
        <p:nvSpPr>
          <p:cNvPr id="11" name="Shape 8"/>
          <p:cNvSpPr/>
          <p:nvPr/>
        </p:nvSpPr>
        <p:spPr>
          <a:xfrm>
            <a:off x="7107734" y="4794647"/>
            <a:ext cx="414933" cy="414933"/>
          </a:xfrm>
          <a:prstGeom prst="roundRect">
            <a:avLst>
              <a:gd name="adj" fmla="val 18667"/>
            </a:avLst>
          </a:prstGeom>
          <a:solidFill>
            <a:srgbClr val="000000"/>
          </a:solidFill>
          <a:ln w="7620">
            <a:solidFill>
              <a:srgbClr val="7765FF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7235488" y="4863822"/>
            <a:ext cx="159425" cy="2765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150"/>
              </a:lnSpc>
              <a:buNone/>
            </a:pPr>
            <a:r>
              <a:rPr lang="en-US" sz="2150" b="1" dirty="0">
                <a:solidFill>
                  <a:srgbClr val="FFFFFF"/>
                </a:solidFill>
                <a:latin typeface="Arial" panose="020B0604020202020204" pitchFamily="34" charset="0"/>
                <a:ea typeface="Outfit Extra Bold" pitchFamily="34" charset="-122"/>
                <a:cs typeface="Arial" panose="020B0604020202020204" pitchFamily="34" charset="0"/>
              </a:rPr>
              <a:t>2</a:t>
            </a:r>
            <a:endParaRPr lang="en-US" sz="21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0"/>
          <p:cNvSpPr/>
          <p:nvPr/>
        </p:nvSpPr>
        <p:spPr>
          <a:xfrm>
            <a:off x="8329374" y="4771549"/>
            <a:ext cx="3820001" cy="2881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800" b="1" dirty="0">
                <a:solidFill>
                  <a:srgbClr val="2A2742"/>
                </a:solidFill>
                <a:latin typeface="Arial" panose="020B0604020202020204" pitchFamily="34" charset="0"/>
                <a:ea typeface="Outfit Extra Bold" pitchFamily="34" charset="-122"/>
                <a:cs typeface="Arial" panose="020B0604020202020204" pitchFamily="34" charset="0"/>
              </a:rPr>
              <a:t>Не противьтесь течению толпы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1"/>
          <p:cNvSpPr/>
          <p:nvPr/>
        </p:nvSpPr>
        <p:spPr>
          <a:xfrm>
            <a:off x="8329374" y="5170289"/>
            <a:ext cx="5655588" cy="59007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50" dirty="0">
                <a:solidFill>
                  <a:srgbClr val="2A2742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Двигайтесь вместе с толпой, но старайтесь держаться ближе к краю.</a:t>
            </a:r>
            <a:endParaRPr lang="en-US" sz="1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hape 12"/>
          <p:cNvSpPr/>
          <p:nvPr/>
        </p:nvSpPr>
        <p:spPr>
          <a:xfrm>
            <a:off x="6485156" y="5820370"/>
            <a:ext cx="645438" cy="22860"/>
          </a:xfrm>
          <a:prstGeom prst="roundRect">
            <a:avLst>
              <a:gd name="adj" fmla="val 338821"/>
            </a:avLst>
          </a:prstGeom>
          <a:solidFill>
            <a:srgbClr val="7765FF"/>
          </a:solidFill>
          <a:ln/>
        </p:spPr>
      </p:sp>
      <p:sp>
        <p:nvSpPr>
          <p:cNvPr id="16" name="Shape 13"/>
          <p:cNvSpPr/>
          <p:nvPr/>
        </p:nvSpPr>
        <p:spPr>
          <a:xfrm>
            <a:off x="7107734" y="5624393"/>
            <a:ext cx="414933" cy="414933"/>
          </a:xfrm>
          <a:prstGeom prst="roundRect">
            <a:avLst>
              <a:gd name="adj" fmla="val 18667"/>
            </a:avLst>
          </a:prstGeom>
          <a:solidFill>
            <a:srgbClr val="000000"/>
          </a:solidFill>
          <a:ln w="7620">
            <a:solidFill>
              <a:srgbClr val="7765FF"/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7236440" y="5693569"/>
            <a:ext cx="157401" cy="2765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150"/>
              </a:lnSpc>
              <a:buNone/>
            </a:pPr>
            <a:r>
              <a:rPr lang="en-US" sz="2150" b="1" dirty="0">
                <a:solidFill>
                  <a:srgbClr val="FFFFFF"/>
                </a:solidFill>
                <a:latin typeface="Arial" panose="020B0604020202020204" pitchFamily="34" charset="0"/>
                <a:ea typeface="Outfit Extra Bold" pitchFamily="34" charset="-122"/>
                <a:cs typeface="Arial" panose="020B0604020202020204" pitchFamily="34" charset="0"/>
              </a:rPr>
              <a:t>3</a:t>
            </a:r>
            <a:endParaRPr lang="en-US" sz="21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15"/>
          <p:cNvSpPr/>
          <p:nvPr/>
        </p:nvSpPr>
        <p:spPr>
          <a:xfrm>
            <a:off x="3303984" y="5601295"/>
            <a:ext cx="2997041" cy="2881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250"/>
              </a:lnSpc>
              <a:buNone/>
            </a:pPr>
            <a:r>
              <a:rPr lang="en-US" sz="1800" b="1" dirty="0">
                <a:solidFill>
                  <a:srgbClr val="2A2742"/>
                </a:solidFill>
                <a:latin typeface="Arial" panose="020B0604020202020204" pitchFamily="34" charset="0"/>
                <a:ea typeface="Outfit Extra Bold" pitchFamily="34" charset="-122"/>
                <a:cs typeface="Arial" panose="020B0604020202020204" pitchFamily="34" charset="0"/>
              </a:rPr>
              <a:t>Защитите грудь и живот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16"/>
          <p:cNvSpPr/>
          <p:nvPr/>
        </p:nvSpPr>
        <p:spPr>
          <a:xfrm>
            <a:off x="645438" y="6000036"/>
            <a:ext cx="5655588" cy="2950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300"/>
              </a:lnSpc>
              <a:buNone/>
            </a:pPr>
            <a:r>
              <a:rPr lang="en-US" sz="1450" dirty="0">
                <a:solidFill>
                  <a:srgbClr val="2A2742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Скрестите руки на груди, чтобы защитить внутренние органы.</a:t>
            </a:r>
            <a:endParaRPr lang="en-US" sz="1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Shape 17"/>
          <p:cNvSpPr/>
          <p:nvPr/>
        </p:nvSpPr>
        <p:spPr>
          <a:xfrm>
            <a:off x="7499806" y="6650236"/>
            <a:ext cx="645438" cy="22860"/>
          </a:xfrm>
          <a:prstGeom prst="roundRect">
            <a:avLst>
              <a:gd name="adj" fmla="val 338821"/>
            </a:avLst>
          </a:prstGeom>
          <a:solidFill>
            <a:srgbClr val="7765FF"/>
          </a:solidFill>
          <a:ln/>
        </p:spPr>
      </p:sp>
      <p:sp>
        <p:nvSpPr>
          <p:cNvPr id="21" name="Shape 18"/>
          <p:cNvSpPr/>
          <p:nvPr/>
        </p:nvSpPr>
        <p:spPr>
          <a:xfrm>
            <a:off x="7107734" y="6454259"/>
            <a:ext cx="414933" cy="414933"/>
          </a:xfrm>
          <a:prstGeom prst="roundRect">
            <a:avLst>
              <a:gd name="adj" fmla="val 18667"/>
            </a:avLst>
          </a:prstGeom>
          <a:solidFill>
            <a:srgbClr val="000000"/>
          </a:solidFill>
          <a:ln w="7620">
            <a:solidFill>
              <a:srgbClr val="7765FF"/>
            </a:solidFill>
            <a:prstDash val="solid"/>
          </a:ln>
        </p:spPr>
      </p:sp>
      <p:sp>
        <p:nvSpPr>
          <p:cNvPr id="22" name="Text 19"/>
          <p:cNvSpPr/>
          <p:nvPr/>
        </p:nvSpPr>
        <p:spPr>
          <a:xfrm>
            <a:off x="7230368" y="6523434"/>
            <a:ext cx="169545" cy="2765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150"/>
              </a:lnSpc>
              <a:buNone/>
            </a:pPr>
            <a:r>
              <a:rPr lang="en-US" sz="2150" b="1" dirty="0">
                <a:solidFill>
                  <a:srgbClr val="FFFFFF"/>
                </a:solidFill>
                <a:latin typeface="Arial" panose="020B0604020202020204" pitchFamily="34" charset="0"/>
                <a:ea typeface="Outfit Extra Bold" pitchFamily="34" charset="-122"/>
                <a:cs typeface="Arial" panose="020B0604020202020204" pitchFamily="34" charset="0"/>
              </a:rPr>
              <a:t>4</a:t>
            </a:r>
            <a:endParaRPr lang="en-US" sz="21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 20"/>
          <p:cNvSpPr/>
          <p:nvPr/>
        </p:nvSpPr>
        <p:spPr>
          <a:xfrm>
            <a:off x="8329374" y="6431161"/>
            <a:ext cx="2305169" cy="2881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800" b="1" dirty="0">
                <a:solidFill>
                  <a:srgbClr val="2A2742"/>
                </a:solidFill>
                <a:latin typeface="Arial" panose="020B0604020202020204" pitchFamily="34" charset="0"/>
                <a:ea typeface="Outfit Extra Bold" pitchFamily="34" charset="-122"/>
                <a:cs typeface="Arial" panose="020B0604020202020204" pitchFamily="34" charset="0"/>
              </a:rPr>
              <a:t>Ищите укрытие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 21"/>
          <p:cNvSpPr/>
          <p:nvPr/>
        </p:nvSpPr>
        <p:spPr>
          <a:xfrm>
            <a:off x="8329374" y="6829901"/>
            <a:ext cx="5655588" cy="2950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50" dirty="0">
                <a:solidFill>
                  <a:srgbClr val="2A2742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Если возможно, найдите место, где можно укрыться от толпы.</a:t>
            </a:r>
            <a:endParaRPr lang="en-US" sz="1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4C6D172-BEB3-4AB4-BF28-57C0FA2FF9E8}"/>
              </a:ext>
            </a:extLst>
          </p:cNvPr>
          <p:cNvSpPr txBox="1"/>
          <p:nvPr/>
        </p:nvSpPr>
        <p:spPr>
          <a:xfrm>
            <a:off x="152403" y="141516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960138" y="1615737"/>
            <a:ext cx="6710124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231971"/>
                </a:solidFill>
                <a:latin typeface="Arial" panose="020B0604020202020204" pitchFamily="34" charset="0"/>
                <a:ea typeface="Outfit Extra Bold" pitchFamily="34" charset="-122"/>
                <a:cs typeface="Arial" panose="020B0604020202020204" pitchFamily="34" charset="0"/>
              </a:rPr>
              <a:t>Практические навыки</a:t>
            </a:r>
            <a:endParaRPr lang="en-US" sz="4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hape 1"/>
          <p:cNvSpPr/>
          <p:nvPr/>
        </p:nvSpPr>
        <p:spPr>
          <a:xfrm>
            <a:off x="793790" y="3019068"/>
            <a:ext cx="170021" cy="853321"/>
          </a:xfrm>
          <a:prstGeom prst="roundRect">
            <a:avLst>
              <a:gd name="adj" fmla="val 56033"/>
            </a:avLst>
          </a:prstGeom>
          <a:solidFill>
            <a:srgbClr val="000000"/>
          </a:solidFill>
          <a:ln w="7620">
            <a:solidFill>
              <a:srgbClr val="7765FF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1303973" y="301906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A2742"/>
                </a:solidFill>
                <a:latin typeface="Arial" panose="020B0604020202020204" pitchFamily="34" charset="0"/>
                <a:ea typeface="Outfit Extra Bold" pitchFamily="34" charset="-122"/>
                <a:cs typeface="Arial" panose="020B0604020202020204" pitchFamily="34" charset="0"/>
              </a:rPr>
              <a:t>Тренировка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1303973" y="3509486"/>
            <a:ext cx="12532638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Проводите тренировки по безопасности на уроках ОБЖ и в школах.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4"/>
          <p:cNvSpPr/>
          <p:nvPr/>
        </p:nvSpPr>
        <p:spPr>
          <a:xfrm>
            <a:off x="1133951" y="4099203"/>
            <a:ext cx="170021" cy="853321"/>
          </a:xfrm>
          <a:prstGeom prst="roundRect">
            <a:avLst>
              <a:gd name="adj" fmla="val 56033"/>
            </a:avLst>
          </a:prstGeom>
          <a:solidFill>
            <a:srgbClr val="000000"/>
          </a:solidFill>
          <a:ln w="7620">
            <a:solidFill>
              <a:srgbClr val="7765FF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1644134" y="409920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A2742"/>
                </a:solidFill>
                <a:latin typeface="Arial" panose="020B0604020202020204" pitchFamily="34" charset="0"/>
                <a:ea typeface="Outfit Extra Bold" pitchFamily="34" charset="-122"/>
                <a:cs typeface="Arial" panose="020B0604020202020204" pitchFamily="34" charset="0"/>
              </a:rPr>
              <a:t>Игра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1644134" y="4589621"/>
            <a:ext cx="1219247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Используйте игры и симуляции для обучения правилам безопасности.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7"/>
          <p:cNvSpPr/>
          <p:nvPr/>
        </p:nvSpPr>
        <p:spPr>
          <a:xfrm>
            <a:off x="1474232" y="5179338"/>
            <a:ext cx="170021" cy="853321"/>
          </a:xfrm>
          <a:prstGeom prst="roundRect">
            <a:avLst>
              <a:gd name="adj" fmla="val 56033"/>
            </a:avLst>
          </a:prstGeom>
          <a:solidFill>
            <a:srgbClr val="000000"/>
          </a:solidFill>
          <a:ln w="7620">
            <a:solidFill>
              <a:srgbClr val="7765FF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1984415" y="517933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A2742"/>
                </a:solidFill>
                <a:latin typeface="Arial" panose="020B0604020202020204" pitchFamily="34" charset="0"/>
                <a:ea typeface="Outfit Extra Bold" pitchFamily="34" charset="-122"/>
                <a:cs typeface="Arial" panose="020B0604020202020204" pitchFamily="34" charset="0"/>
              </a:rPr>
              <a:t>Обсуждение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9"/>
          <p:cNvSpPr/>
          <p:nvPr/>
        </p:nvSpPr>
        <p:spPr>
          <a:xfrm>
            <a:off x="1984415" y="5669756"/>
            <a:ext cx="1185219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Обсуждайте случаи безопасности с родителями, друзьями и в школе.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F8F4D83-3849-4B9B-AA7C-7082AF3A9641}"/>
              </a:ext>
            </a:extLst>
          </p:cNvPr>
          <p:cNvSpPr txBox="1"/>
          <p:nvPr/>
        </p:nvSpPr>
        <p:spPr>
          <a:xfrm>
            <a:off x="152403" y="141516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472</Words>
  <Application>Microsoft Office PowerPoint</Application>
  <PresentationFormat>Произвольный</PresentationFormat>
  <Paragraphs>81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Calibri</vt:lpstr>
      <vt:lpstr>Arial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2025-02-25T14:52:35Z</dcterms:created>
  <dcterms:modified xsi:type="dcterms:W3CDTF">2025-02-25T14:57:13Z</dcterms:modified>
</cp:coreProperties>
</file>