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72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55840"/>
            <a:ext cx="7315200" cy="2088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Порядок действий при дорожно-транспортных происшествиях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63286" y="2403803"/>
            <a:ext cx="6966857" cy="2625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Здравствуйте, ребята! Сегодня мы поговорим о том, как действовать в случае ДТП. Это важно, чтобы обезопасить себя и окружающих, а также избежать ненужных проблем с правоохранительными органами. В этом уроке мы рассмотрим основные виды ДТП, алгоритмы действий при различных сценариях, а также практические навыки, которые помогут вам справиться с неожиданными ситуациями на дороге.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14DE5-2040-416C-A397-68A24C7DE8E9}"/>
              </a:ext>
            </a:extLst>
          </p:cNvPr>
          <p:cNvSpPr txBox="1"/>
          <p:nvPr/>
        </p:nvSpPr>
        <p:spPr>
          <a:xfrm>
            <a:off x="0" y="5290454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10 классе по теме: «Порядок действий при дорожно-транспортных происшествиях»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AB43D-6CB2-4489-9FF0-1050B57CEBCD}"/>
              </a:ext>
            </a:extLst>
          </p:cNvPr>
          <p:cNvSpPr txBox="1"/>
          <p:nvPr/>
        </p:nvSpPr>
        <p:spPr>
          <a:xfrm>
            <a:off x="12812472" y="1741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845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5682" y="3034546"/>
            <a:ext cx="13239036" cy="1242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Основные виды дорожно-транспортных происшествий и их характеристики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95682" y="4773692"/>
            <a:ext cx="4089321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ДТП с участием одного транспортного средства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95682" y="5593437"/>
            <a:ext cx="4089321" cy="158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Обычно случается из-за нарушения правил дорожного движения. Например, при выезде на встречную полосу, неумелом маневрировании, нарушении дистанции или превышении скорости.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277445" y="4773692"/>
            <a:ext cx="4089321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ДТП с участием двух и более транспортных средств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277445" y="5593437"/>
            <a:ext cx="4089321" cy="19073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Чаще всего возникают в результате нарушения правил дорожного движения одной из сторон, например, несоблюдение приоритета проезда, некорректное пересечение перекрестка, несоблюдение знаков и разметки.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859208" y="4773692"/>
            <a:ext cx="3600331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ДТП с участием пешеходов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59208" y="5282922"/>
            <a:ext cx="4089321" cy="19073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Возникают из-за нарушения пешеходами правил дорожного движения, например, при переходе дороги в неположенном месте, несоблюдении сигналов светофора или игнорировании предупреждающих знаков.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925CE3-9E0B-4CCD-90C0-3B63ABF355CB}"/>
              </a:ext>
            </a:extLst>
          </p:cNvPr>
          <p:cNvSpPr txBox="1"/>
          <p:nvPr/>
        </p:nvSpPr>
        <p:spPr>
          <a:xfrm>
            <a:off x="12812472" y="1741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3073" y="608648"/>
            <a:ext cx="130842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Порядок действий при ДТП без пострадавших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73073" y="2679263"/>
            <a:ext cx="496967" cy="496967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33926" y="2762012"/>
            <a:ext cx="175260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1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90901" y="2679263"/>
            <a:ext cx="3496389" cy="690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Остановите автомобиль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90901" y="3501866"/>
            <a:ext cx="3496389" cy="1060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Включите аварийную сигнализацию и поставьте автомобиль на ручной тормоз.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08151" y="2679263"/>
            <a:ext cx="496967" cy="496967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290423" y="2762012"/>
            <a:ext cx="332303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2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25979" y="2679263"/>
            <a:ext cx="3014305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Оцените обстановку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25979" y="3156823"/>
            <a:ext cx="3496389" cy="1766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Проверьте, нет ли опасности для вас и других участников движения. Убедитесь, что поблизости нет препятствий, которые могут помешать вам.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3229" y="2679263"/>
            <a:ext cx="496967" cy="496967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16929" y="2762012"/>
            <a:ext cx="349568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3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61057" y="2679263"/>
            <a:ext cx="3496389" cy="690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Зафиксируйте место происшествия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61057" y="3501866"/>
            <a:ext cx="3496389" cy="1766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Сделайте фото или видео с места происшествия, зафиксировав повреждения транспортных средств и дорожную обстановку.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73073" y="5738098"/>
            <a:ext cx="496967" cy="496967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40343" y="5820847"/>
            <a:ext cx="362426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4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490901" y="5738098"/>
            <a:ext cx="446055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Вызовите сотрудников ГИБДД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490901" y="6215658"/>
            <a:ext cx="5713928" cy="1060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Сообщите им о ДТП, указав адрес, время и обстоятельства аварии. Не забудьте рассказать о наличии пострадавших.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425690" y="5738098"/>
            <a:ext cx="496967" cy="496967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7506057" y="5820847"/>
            <a:ext cx="336233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5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8143518" y="5738098"/>
            <a:ext cx="5713928" cy="690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Ожидайте прибытия сотрудников ГИБДД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143518" y="6560701"/>
            <a:ext cx="5713928" cy="1060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Не покидайте место ДТП без их разрешения. Не трогайте транспортные средства, не перемещайте предметы и не удаляйте следы ДТП.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3030D9-FC86-40E0-A60D-71BEB3B6EAC7}"/>
              </a:ext>
            </a:extLst>
          </p:cNvPr>
          <p:cNvSpPr txBox="1"/>
          <p:nvPr/>
        </p:nvSpPr>
        <p:spPr>
          <a:xfrm>
            <a:off x="12812472" y="1741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794" y="503753"/>
            <a:ext cx="12357140" cy="572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Алгоритм действий при аварии с пострадавшими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94" y="1442085"/>
            <a:ext cx="915472" cy="13475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830824" y="1625084"/>
            <a:ext cx="3112651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Обеспечьте безопасность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830824" y="2020848"/>
            <a:ext cx="12158782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Убедитесь, что поблизости нет опасности для вас и пострадавших, и что никто не пострадал повторно. Отключите зажигание автомобиля.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94" y="2789634"/>
            <a:ext cx="915472" cy="164044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830824" y="2972633"/>
            <a:ext cx="3124319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Окажите первую помощь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830824" y="3368397"/>
            <a:ext cx="12158782" cy="8786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Если вы обладаете необходимыми знаниями и навыками, окажите пострадавшим первую помощь. Оцените состояние пострадавших, стабилизируйте жизненно важные функции, остановите кровотечение, иммобилизуйте переломы, защитите пострадавших от воздействия холода или жары.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94" y="4430078"/>
            <a:ext cx="915472" cy="109859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830824" y="4613077"/>
            <a:ext cx="3196114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Вызовите скорую помощь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830824" y="5008840"/>
            <a:ext cx="12158782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Сообщите о ДТП и о наличии пострадавших, указав адрес и точное описание происшествия.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794" y="5528667"/>
            <a:ext cx="915472" cy="109859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830824" y="5711666"/>
            <a:ext cx="3696653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Вызовите сотрудников ГИБДД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830824" y="6107430"/>
            <a:ext cx="12158782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Сообщите им о ДТП, указав адрес, время и обстоятельства аварии. Не забудьте рассказать о наличии пострадавших.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94" y="6627257"/>
            <a:ext cx="915472" cy="109859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830824" y="6810256"/>
            <a:ext cx="5683687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Ожидайте прибытия скорой помощи и ГИБДД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1830824" y="7206020"/>
            <a:ext cx="12158782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Не покидайте место ДТП без их разрешения. Не трогайте транспортные средства, не перемещайте предметы и не удаляйте следы ДТП.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469CE3-E0BA-4D5C-B8F8-81D87E4F08B8}"/>
              </a:ext>
            </a:extLst>
          </p:cNvPr>
          <p:cNvSpPr txBox="1"/>
          <p:nvPr/>
        </p:nvSpPr>
        <p:spPr>
          <a:xfrm>
            <a:off x="12812472" y="1741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8652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Специфика действий при ДТП с риском возгорания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444240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238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Потушить огонь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728448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Если есть риск возгорания, используйте огнетушитель, чтобы потушить огонь. Не используйте воду, так как это может усугубить ситуацию.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444240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238030"/>
            <a:ext cx="41208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Эвакуировать пострадавших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5082778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Если есть риск пожара, немедленно эвакуируйте пострадавших из опасной зоны. Убедитесь, что все покинули автомобиль.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444240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238030"/>
            <a:ext cx="29069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Вызвать пожарных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728448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Сообщите им о ДТП и о наличии пожара, указав адрес и точное описание происшествия.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119379-D999-4AB4-9FD8-3A937AEB333F}"/>
              </a:ext>
            </a:extLst>
          </p:cNvPr>
          <p:cNvSpPr txBox="1"/>
          <p:nvPr/>
        </p:nvSpPr>
        <p:spPr>
          <a:xfrm>
            <a:off x="12812472" y="1741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8651" y="768906"/>
            <a:ext cx="13353098" cy="1140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Особенности действий при катастрофе с участием множества транспортных средств</a:t>
            </a:r>
            <a:endParaRPr lang="en-US" sz="3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03770" y="2274451"/>
            <a:ext cx="22860" cy="5186243"/>
          </a:xfrm>
          <a:prstGeom prst="roundRect">
            <a:avLst>
              <a:gd name="adj" fmla="val 335286"/>
            </a:avLst>
          </a:prstGeom>
          <a:solidFill>
            <a:srgbClr val="6D9121"/>
          </a:solidFill>
          <a:ln/>
        </p:spPr>
      </p:sp>
      <p:sp>
        <p:nvSpPr>
          <p:cNvPr id="4" name="Shape 2"/>
          <p:cNvSpPr/>
          <p:nvPr/>
        </p:nvSpPr>
        <p:spPr>
          <a:xfrm>
            <a:off x="6494145" y="2673548"/>
            <a:ext cx="638651" cy="22860"/>
          </a:xfrm>
          <a:prstGeom prst="roundRect">
            <a:avLst>
              <a:gd name="adj" fmla="val 335286"/>
            </a:avLst>
          </a:prstGeom>
          <a:solidFill>
            <a:srgbClr val="6D9121"/>
          </a:solidFill>
          <a:ln/>
        </p:spPr>
      </p:sp>
      <p:sp>
        <p:nvSpPr>
          <p:cNvPr id="5" name="Shape 3"/>
          <p:cNvSpPr/>
          <p:nvPr/>
        </p:nvSpPr>
        <p:spPr>
          <a:xfrm>
            <a:off x="7109936" y="2479715"/>
            <a:ext cx="410528" cy="410527"/>
          </a:xfrm>
          <a:prstGeom prst="roundRect">
            <a:avLst>
              <a:gd name="adj" fmla="val 1867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242810" y="2548057"/>
            <a:ext cx="144780" cy="273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1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179088" y="2456855"/>
            <a:ext cx="3132415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Обеспечить безопасность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38651" y="2851428"/>
            <a:ext cx="5672852" cy="875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Убедитесь, что поблизости нет опасности для вас и других участников движения. Убедитесь, что поблизости нет препятствий, которые могут помешать вам.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97604" y="3585805"/>
            <a:ext cx="638651" cy="22860"/>
          </a:xfrm>
          <a:prstGeom prst="roundRect">
            <a:avLst>
              <a:gd name="adj" fmla="val 335286"/>
            </a:avLst>
          </a:prstGeom>
          <a:solidFill>
            <a:srgbClr val="6D9121"/>
          </a:solidFill>
          <a:ln/>
        </p:spPr>
      </p:sp>
      <p:sp>
        <p:nvSpPr>
          <p:cNvPr id="10" name="Shape 8"/>
          <p:cNvSpPr/>
          <p:nvPr/>
        </p:nvSpPr>
        <p:spPr>
          <a:xfrm>
            <a:off x="7109936" y="3391972"/>
            <a:ext cx="410528" cy="410527"/>
          </a:xfrm>
          <a:prstGeom prst="roundRect">
            <a:avLst>
              <a:gd name="adj" fmla="val 1867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177921" y="3460313"/>
            <a:ext cx="274439" cy="273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2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318897" y="3369112"/>
            <a:ext cx="3020735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Оказать первую помощь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318897" y="3763685"/>
            <a:ext cx="5672852" cy="875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Оцените обстановку и оказывайте помощь пострадавшим, насколько это возможно. Не забывайте про безопасность и не подвергайте себя опасности.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494145" y="4494609"/>
            <a:ext cx="638651" cy="22860"/>
          </a:xfrm>
          <a:prstGeom prst="roundRect">
            <a:avLst>
              <a:gd name="adj" fmla="val 335286"/>
            </a:avLst>
          </a:prstGeom>
          <a:solidFill>
            <a:srgbClr val="6D9121"/>
          </a:solidFill>
          <a:ln/>
        </p:spPr>
      </p:sp>
      <p:sp>
        <p:nvSpPr>
          <p:cNvPr id="15" name="Shape 13"/>
          <p:cNvSpPr/>
          <p:nvPr/>
        </p:nvSpPr>
        <p:spPr>
          <a:xfrm>
            <a:off x="7109936" y="4300776"/>
            <a:ext cx="410528" cy="410527"/>
          </a:xfrm>
          <a:prstGeom prst="roundRect">
            <a:avLst>
              <a:gd name="adj" fmla="val 1867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170777" y="4369118"/>
            <a:ext cx="288727" cy="273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3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287792" y="4277916"/>
            <a:ext cx="3023711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Вызвать скорую помощь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638651" y="4672489"/>
            <a:ext cx="5672852" cy="583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Сообщите о ДТП и о наличии пострадавших, указав адрес и точное описание происшествия.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497604" y="5403413"/>
            <a:ext cx="638651" cy="22860"/>
          </a:xfrm>
          <a:prstGeom prst="roundRect">
            <a:avLst>
              <a:gd name="adj" fmla="val 335286"/>
            </a:avLst>
          </a:prstGeom>
          <a:solidFill>
            <a:srgbClr val="6D9121"/>
          </a:solidFill>
          <a:ln/>
        </p:spPr>
      </p:sp>
      <p:sp>
        <p:nvSpPr>
          <p:cNvPr id="20" name="Shape 18"/>
          <p:cNvSpPr/>
          <p:nvPr/>
        </p:nvSpPr>
        <p:spPr>
          <a:xfrm>
            <a:off x="7109936" y="5209580"/>
            <a:ext cx="410528" cy="410527"/>
          </a:xfrm>
          <a:prstGeom prst="roundRect">
            <a:avLst>
              <a:gd name="adj" fmla="val 1867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165419" y="5277922"/>
            <a:ext cx="299442" cy="273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4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318897" y="5186720"/>
            <a:ext cx="3522583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Вызвать сотрудников ГИБДД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318897" y="5581293"/>
            <a:ext cx="5672852" cy="583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Сообщите им о ДТП, указав адрес, время и обстоятельства аварии. Не забудьте рассказать о наличии пострадавших.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6494145" y="6224588"/>
            <a:ext cx="638651" cy="22860"/>
          </a:xfrm>
          <a:prstGeom prst="roundRect">
            <a:avLst>
              <a:gd name="adj" fmla="val 335286"/>
            </a:avLst>
          </a:prstGeom>
          <a:solidFill>
            <a:srgbClr val="6D9121"/>
          </a:solidFill>
          <a:ln/>
        </p:spPr>
      </p:sp>
      <p:sp>
        <p:nvSpPr>
          <p:cNvPr id="25" name="Shape 23"/>
          <p:cNvSpPr/>
          <p:nvPr/>
        </p:nvSpPr>
        <p:spPr>
          <a:xfrm>
            <a:off x="7109936" y="6030754"/>
            <a:ext cx="410528" cy="410527"/>
          </a:xfrm>
          <a:prstGeom prst="roundRect">
            <a:avLst>
              <a:gd name="adj" fmla="val 1867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176254" y="6099096"/>
            <a:ext cx="277773" cy="273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5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804505" y="6007894"/>
            <a:ext cx="5506998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Ожидать прибытия скорой помощи и ГИБДД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638651" y="6402467"/>
            <a:ext cx="5672852" cy="875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Не покидайте место ДТП без их разрешения. Не трогайте транспортные средства, не перемещайте предметы и не удаляйте следы ДТП.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010B65-FB5D-42D4-900A-BBA6C513A75F}"/>
              </a:ext>
            </a:extLst>
          </p:cNvPr>
          <p:cNvSpPr txBox="1"/>
          <p:nvPr/>
        </p:nvSpPr>
        <p:spPr>
          <a:xfrm>
            <a:off x="12812472" y="1741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0920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Практические навыки действий при различных видах происшествий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866924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Помните, что во время ДТП важно сохранять спокойствие и действовать рационально. Необходимо быть внимательным к окружению, соблюдать меры предосторожности и не подвергать себя опасности. Используйте навыки, полученные на уроке, чтобы уверенно действовать в различных ситуациях на дороге.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7F1B5-0867-44F5-B810-509E31D13276}"/>
              </a:ext>
            </a:extLst>
          </p:cNvPr>
          <p:cNvSpPr txBox="1"/>
          <p:nvPr/>
        </p:nvSpPr>
        <p:spPr>
          <a:xfrm>
            <a:off x="12812472" y="1741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742</Words>
  <Application>Microsoft Office PowerPoint</Application>
  <PresentationFormat>Произвольный</PresentationFormat>
  <Paragraphs>78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2025-02-11T18:07:22Z</dcterms:created>
  <dcterms:modified xsi:type="dcterms:W3CDTF">2025-02-11T18:11:52Z</dcterms:modified>
</cp:coreProperties>
</file>