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895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9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9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9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9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9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9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9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C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15200" y="82564"/>
            <a:ext cx="7315200" cy="7229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dirty="0">
                <a:solidFill>
                  <a:srgbClr val="F3F3F2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Поговорим о деньгах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565571" y="1208909"/>
            <a:ext cx="693419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Привет, ребята! Сегодня мы поговорим о деньгах. Это важная тема, и я уверена, что многие из вас уже задумывались о том, как они работают и как их использовать.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DE502C-37D9-460C-9558-925514590070}"/>
              </a:ext>
            </a:extLst>
          </p:cNvPr>
          <p:cNvSpPr txBox="1"/>
          <p:nvPr/>
        </p:nvSpPr>
        <p:spPr>
          <a:xfrm>
            <a:off x="7315199" y="4039510"/>
            <a:ext cx="7315201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классного часа по теме: "Поговорим о деньгах"</a:t>
            </a:r>
          </a:p>
          <a:p>
            <a:pPr algn="ctr"/>
            <a:r>
              <a:rPr lang="ru-RU" sz="25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 </a:t>
            </a:r>
            <a:r>
              <a:rPr lang="en-US" sz="25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74C1BB-12D0-49C4-ACE6-BAEE8626DDD3}"/>
              </a:ext>
            </a:extLst>
          </p:cNvPr>
          <p:cNvSpPr txBox="1"/>
          <p:nvPr/>
        </p:nvSpPr>
        <p:spPr>
          <a:xfrm>
            <a:off x="223013" y="19949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solidFill>
                  <a:sysClr val="windowText" lastClr="000000">
                    <a:alpha val="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ysClr val="windowText" lastClr="000000">
                  <a:alpha val="0"/>
                </a:sys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307337" y="1318021"/>
            <a:ext cx="10015725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dirty="0">
                <a:solidFill>
                  <a:srgbClr val="F3F3F2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Что такое деньги и как они появились в нашей жизни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38071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3F3F2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Товарный обмен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4388287"/>
            <a:ext cx="6244709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 древние времена люди обменивали товары и услуги друг с другом, не используя деньги. Например, фермер мог обменять мешок зерна на кусок ткани у портного. Но такой обмен был неудобным, так как требовалось найти подходящий товар для обмена.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599521" y="38071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3F3F2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Появление денег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599521" y="4388287"/>
            <a:ext cx="6244709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Со временем люди поняли, что удобнее использовать общий "товар", который мог бы заменить любой другой. Это стали деньги. Сначала это были натуральные товары, например, скот или зерно. Потом появились монеты, а затем банкноты.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F7DB19-71FE-4F65-8680-24EE89B5E453}"/>
              </a:ext>
            </a:extLst>
          </p:cNvPr>
          <p:cNvSpPr txBox="1"/>
          <p:nvPr/>
        </p:nvSpPr>
        <p:spPr>
          <a:xfrm>
            <a:off x="223013" y="19949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solidFill>
                  <a:sysClr val="windowText" lastClr="000000">
                    <a:alpha val="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ysClr val="windowText" lastClr="000000">
                  <a:alpha val="0"/>
                </a:sys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227844" y="1416334"/>
            <a:ext cx="817471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3F3F2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Карманные деньги подростка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3259931"/>
            <a:ext cx="6408063" cy="2758559"/>
          </a:xfrm>
          <a:prstGeom prst="roundRect">
            <a:avLst>
              <a:gd name="adj" fmla="val 1233"/>
            </a:avLst>
          </a:prstGeom>
          <a:solidFill>
            <a:srgbClr val="FFBC8F"/>
          </a:solidFill>
          <a:ln/>
        </p:spPr>
      </p:sp>
      <p:sp>
        <p:nvSpPr>
          <p:cNvPr id="4" name="Text 2"/>
          <p:cNvSpPr/>
          <p:nvPr/>
        </p:nvSpPr>
        <p:spPr>
          <a:xfrm>
            <a:off x="1020604" y="348674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Как получить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020604" y="3977164"/>
            <a:ext cx="59544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Карманные деньги могут даваться за помощь по дому, за отличные оценки в школе, за достижение поставленных целей.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7428667" y="3259931"/>
            <a:ext cx="6408063" cy="2758559"/>
          </a:xfrm>
          <a:prstGeom prst="roundRect">
            <a:avLst>
              <a:gd name="adj" fmla="val 1233"/>
            </a:avLst>
          </a:prstGeom>
          <a:solidFill>
            <a:srgbClr val="FFBC8F"/>
          </a:solidFill>
          <a:ln/>
        </p:spPr>
      </p:sp>
      <p:sp>
        <p:nvSpPr>
          <p:cNvPr id="7" name="Text 5"/>
          <p:cNvSpPr/>
          <p:nvPr/>
        </p:nvSpPr>
        <p:spPr>
          <a:xfrm>
            <a:off x="7655481" y="348674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Как использовать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655481" y="3977164"/>
            <a:ext cx="595443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Решать, как тратить карманные деньги, должен каждый сам. Важно помнить, что их нужно тратить разумно, чтобы не тратить все сразу, а также откладывать деньги на какие-то цели, например, на новую игру или на поездку.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0B7887-C961-4E59-8339-76189057ED37}"/>
              </a:ext>
            </a:extLst>
          </p:cNvPr>
          <p:cNvSpPr txBox="1"/>
          <p:nvPr/>
        </p:nvSpPr>
        <p:spPr>
          <a:xfrm>
            <a:off x="223013" y="19949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solidFill>
                  <a:sysClr val="windowText" lastClr="000000">
                    <a:alpha val="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ysClr val="windowText" lastClr="000000">
                  <a:alpha val="0"/>
                </a:sys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50338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3F3F2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Основы финансовой грамотности для школьника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3508058"/>
            <a:ext cx="566976" cy="56697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4301847"/>
            <a:ext cx="4120753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Важно понимать, как деньги работают, чтобы не тратить их впустую. Изучайте основы финансов: узнайте, что такое бюджет, как планировать траты, как копить деньги.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04" y="3508058"/>
            <a:ext cx="566976" cy="566976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5254704" y="4301847"/>
            <a:ext cx="412087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Узнайте, что такое банковский счет, как открыть счет и как им пользоваться. Банковский счет - это безопасное место для ваших денег.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738" y="3508058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9715738" y="4301847"/>
            <a:ext cx="4120753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Помните, что кредиты - это не бесплатные деньги. За их использование приходится платить проценты, поэтому нужно быть осторожным с кредитами.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DE88FC-CCA2-48E9-8366-ABF5CF92C9E8}"/>
              </a:ext>
            </a:extLst>
          </p:cNvPr>
          <p:cNvSpPr txBox="1"/>
          <p:nvPr/>
        </p:nvSpPr>
        <p:spPr>
          <a:xfrm>
            <a:off x="223013" y="19949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solidFill>
                  <a:sysClr val="windowText" lastClr="000000">
                    <a:alpha val="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ysClr val="windowText" lastClr="000000">
                  <a:alpha val="0"/>
                </a:sys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194631" y="802770"/>
            <a:ext cx="627137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3F3F2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Разумное потребление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4639270"/>
            <a:ext cx="13042821" cy="30480"/>
          </a:xfrm>
          <a:prstGeom prst="roundRect">
            <a:avLst>
              <a:gd name="adj" fmla="val 111628"/>
            </a:avLst>
          </a:prstGeom>
          <a:solidFill>
            <a:srgbClr val="61646A"/>
          </a:solidFill>
          <a:ln/>
        </p:spPr>
      </p:sp>
      <p:sp>
        <p:nvSpPr>
          <p:cNvPr id="4" name="Shape 2"/>
          <p:cNvSpPr/>
          <p:nvPr/>
        </p:nvSpPr>
        <p:spPr>
          <a:xfrm>
            <a:off x="3982522" y="3845481"/>
            <a:ext cx="30480" cy="793790"/>
          </a:xfrm>
          <a:prstGeom prst="roundRect">
            <a:avLst>
              <a:gd name="adj" fmla="val 111628"/>
            </a:avLst>
          </a:prstGeom>
          <a:solidFill>
            <a:srgbClr val="E5A275"/>
          </a:solidFill>
          <a:ln/>
        </p:spPr>
      </p:sp>
      <p:sp>
        <p:nvSpPr>
          <p:cNvPr id="5" name="Shape 3"/>
          <p:cNvSpPr/>
          <p:nvPr/>
        </p:nvSpPr>
        <p:spPr>
          <a:xfrm>
            <a:off x="3742611" y="4384119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FBC8F"/>
          </a:solidFill>
          <a:ln/>
        </p:spPr>
      </p:sp>
      <p:sp>
        <p:nvSpPr>
          <p:cNvPr id="6" name="Text 4"/>
          <p:cNvSpPr/>
          <p:nvPr/>
        </p:nvSpPr>
        <p:spPr>
          <a:xfrm>
            <a:off x="3895606" y="4469130"/>
            <a:ext cx="20419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000000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1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407563" y="2039422"/>
            <a:ext cx="318027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Планирование покупок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1020604" y="2529840"/>
            <a:ext cx="59543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Прежде чем что-то купить, подумайте, действительно ли вам это нужно. Составьте список необходимых вещей, чтобы не тратить деньги на ненужные покупки.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7299841" y="4639270"/>
            <a:ext cx="30480" cy="793790"/>
          </a:xfrm>
          <a:prstGeom prst="roundRect">
            <a:avLst>
              <a:gd name="adj" fmla="val 111628"/>
            </a:avLst>
          </a:prstGeom>
          <a:solidFill>
            <a:srgbClr val="E5A275"/>
          </a:solidFill>
          <a:ln/>
        </p:spPr>
      </p:sp>
      <p:sp>
        <p:nvSpPr>
          <p:cNvPr id="10" name="Shape 8"/>
          <p:cNvSpPr/>
          <p:nvPr/>
        </p:nvSpPr>
        <p:spPr>
          <a:xfrm>
            <a:off x="7059930" y="4384119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FBC8F"/>
          </a:solidFill>
          <a:ln/>
        </p:spPr>
      </p:sp>
      <p:sp>
        <p:nvSpPr>
          <p:cNvPr id="11" name="Text 9"/>
          <p:cNvSpPr/>
          <p:nvPr/>
        </p:nvSpPr>
        <p:spPr>
          <a:xfrm>
            <a:off x="7212925" y="4469130"/>
            <a:ext cx="20419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000000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2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5897523" y="565999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Сравнение цен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4337923" y="6150412"/>
            <a:ext cx="59544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Не покупайте первый попавшийся товар. Сравните цены в разных магазинах, чтобы выбрать наиболее выгодный вариант.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10617279" y="3845481"/>
            <a:ext cx="30480" cy="793790"/>
          </a:xfrm>
          <a:prstGeom prst="roundRect">
            <a:avLst>
              <a:gd name="adj" fmla="val 111628"/>
            </a:avLst>
          </a:prstGeom>
          <a:solidFill>
            <a:srgbClr val="E5A275"/>
          </a:solidFill>
          <a:ln/>
        </p:spPr>
      </p:sp>
      <p:sp>
        <p:nvSpPr>
          <p:cNvPr id="15" name="Shape 13"/>
          <p:cNvSpPr/>
          <p:nvPr/>
        </p:nvSpPr>
        <p:spPr>
          <a:xfrm>
            <a:off x="10377368" y="4384119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FBC8F"/>
          </a:solidFill>
          <a:ln/>
        </p:spPr>
      </p:sp>
      <p:sp>
        <p:nvSpPr>
          <p:cNvPr id="16" name="Text 14"/>
          <p:cNvSpPr/>
          <p:nvPr/>
        </p:nvSpPr>
        <p:spPr>
          <a:xfrm>
            <a:off x="10530364" y="4469130"/>
            <a:ext cx="20419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000000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3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8592383" y="2402324"/>
            <a:ext cx="408027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Отказ от импульсных покупок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7655362" y="2892743"/>
            <a:ext cx="59544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Не покупайте то, что вам захотелось в этот момент. Подумайте, нужна ли вам эта вещь на самом деле.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9D2D5F-4958-4798-972D-9925F16E9D0F}"/>
              </a:ext>
            </a:extLst>
          </p:cNvPr>
          <p:cNvSpPr txBox="1"/>
          <p:nvPr/>
        </p:nvSpPr>
        <p:spPr>
          <a:xfrm>
            <a:off x="223013" y="19949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solidFill>
                  <a:sysClr val="windowText" lastClr="000000">
                    <a:alpha val="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ysClr val="windowText" lastClr="000000">
                  <a:alpha val="0"/>
                </a:sys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32653" y="699084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3F3F2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Семейный бюджет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1743789" y="408789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Доходы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4578310"/>
            <a:ext cx="3785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Это деньги, которые семья зарабатывает.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632252" y="4469130"/>
            <a:ext cx="170140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1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9937790" y="295227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Расходы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9937790" y="3442692"/>
            <a:ext cx="3898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Это деньги, которые семья тратит.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8028861" y="3085505"/>
            <a:ext cx="170140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2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9937790" y="522339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Сбережения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9937790" y="5713809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Это деньги, которые семья откладывает на будущее.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8028861" y="5852755"/>
            <a:ext cx="170140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3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F9F642-0A72-4743-9006-34475FAB193E}"/>
              </a:ext>
            </a:extLst>
          </p:cNvPr>
          <p:cNvSpPr txBox="1"/>
          <p:nvPr/>
        </p:nvSpPr>
        <p:spPr>
          <a:xfrm>
            <a:off x="223013" y="19949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solidFill>
                  <a:sysClr val="windowText" lastClr="000000">
                    <a:alpha val="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ysClr val="windowText" lastClr="000000">
                  <a:alpha val="0"/>
                </a:sys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34227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3F3F2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Формирование полезных финансовых привычек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3191947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FFBC8F"/>
          </a:solidFill>
          <a:ln/>
        </p:spPr>
      </p:sp>
      <p:sp>
        <p:nvSpPr>
          <p:cNvPr id="4" name="Text 2"/>
          <p:cNvSpPr/>
          <p:nvPr/>
        </p:nvSpPr>
        <p:spPr>
          <a:xfrm>
            <a:off x="1303973" y="319194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Планируйте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303973" y="3682365"/>
            <a:ext cx="1253263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Планируйте свои траты, чтобы не тратить деньги впустую. Используйте бюджет и список покупок.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1133951" y="4272082"/>
            <a:ext cx="170021" cy="1216223"/>
          </a:xfrm>
          <a:prstGeom prst="roundRect">
            <a:avLst>
              <a:gd name="adj" fmla="val 20012"/>
            </a:avLst>
          </a:prstGeom>
          <a:solidFill>
            <a:srgbClr val="FFBC8F"/>
          </a:solidFill>
          <a:ln/>
        </p:spPr>
      </p:sp>
      <p:sp>
        <p:nvSpPr>
          <p:cNvPr id="7" name="Text 5"/>
          <p:cNvSpPr/>
          <p:nvPr/>
        </p:nvSpPr>
        <p:spPr>
          <a:xfrm>
            <a:off x="1644134" y="427208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Копите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1644134" y="4762500"/>
            <a:ext cx="1219247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Откладывайте деньги на свои цели. Даже маленькие суммы, которые вы откладываете, со временем могут стать значительными.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1474232" y="5715119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FFBC8F"/>
          </a:solidFill>
          <a:ln/>
        </p:spPr>
      </p:sp>
      <p:sp>
        <p:nvSpPr>
          <p:cNvPr id="10" name="Text 8"/>
          <p:cNvSpPr/>
          <p:nvPr/>
        </p:nvSpPr>
        <p:spPr>
          <a:xfrm>
            <a:off x="1984415" y="571511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Arial" panose="020B0604020202020204" pitchFamily="34" charset="0"/>
                <a:ea typeface="IBM Plex Sans Medium" pitchFamily="34" charset="-122"/>
                <a:cs typeface="Arial" panose="020B0604020202020204" pitchFamily="34" charset="0"/>
              </a:rPr>
              <a:t>Учитесь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1984415" y="6205538"/>
            <a:ext cx="118521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Не бойтесь узнавать новое о финансах. Читайте книги, смотрите видео, задавайте вопросы взрослым.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B17BF6-AB4E-4E22-A8E4-FC9AC4E4A79F}"/>
              </a:ext>
            </a:extLst>
          </p:cNvPr>
          <p:cNvSpPr txBox="1"/>
          <p:nvPr/>
        </p:nvSpPr>
        <p:spPr>
          <a:xfrm>
            <a:off x="223013" y="19949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solidFill>
                  <a:sysClr val="windowText" lastClr="000000">
                    <a:alpha val="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ysClr val="windowText" lastClr="000000">
                  <a:alpha val="0"/>
                </a:sys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516</Words>
  <Application>Microsoft Office PowerPoint</Application>
  <PresentationFormat>Произвольный</PresentationFormat>
  <Paragraphs>60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2025-02-21T18:13:35Z</dcterms:created>
  <dcterms:modified xsi:type="dcterms:W3CDTF">2025-02-21T18:17:43Z</dcterms:modified>
</cp:coreProperties>
</file>