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6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807" y="2343388"/>
            <a:ext cx="6747986" cy="354270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0" y="59512"/>
            <a:ext cx="7315200" cy="14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Основные опасности в общественных местах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206829" y="1536619"/>
            <a:ext cx="6824763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Привет, ребята! Сегодня мы поговорим об опасности, с которой мы можем столкнуться в повседневной жизни. В этой презентации мы рассмотрим основные опасности в общественных местах, правила безопасного поведения и что делать в случае возникновения чрезвычайной ситуации.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C8437-F27F-4B0C-816D-5428C319DADD}"/>
              </a:ext>
            </a:extLst>
          </p:cNvPr>
          <p:cNvSpPr txBox="1"/>
          <p:nvPr/>
        </p:nvSpPr>
        <p:spPr>
          <a:xfrm>
            <a:off x="0" y="4506036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«Основные опасности в общественных местах»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1AC40-DF81-4530-A013-BB97065FCD87}"/>
              </a:ext>
            </a:extLst>
          </p:cNvPr>
          <p:cNvSpPr txBox="1"/>
          <p:nvPr/>
        </p:nvSpPr>
        <p:spPr>
          <a:xfrm>
            <a:off x="12768933" y="1741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260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Определение и классификация общественных мест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Определение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38828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Общественные места – это территории, доступные для свободного посещения и использования всеми гражданами. К ним относятся парки, площади, улицы, магазины, транспортные средства и многие другие.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Классификация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38828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Общественные места можно классифицировать по различным признакам: назначению (торговые, культурные, спортивные), типу (открытые, закрытые), уровню безопасности (высокий, средний, низкий).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CE171-7C8C-461F-BBF3-9BEC2C0ADC92}"/>
              </a:ext>
            </a:extLst>
          </p:cNvPr>
          <p:cNvSpPr txBox="1"/>
          <p:nvPr/>
        </p:nvSpPr>
        <p:spPr>
          <a:xfrm>
            <a:off x="12768933" y="1741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8825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Потенциальные источники опасности в общественных местах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301127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438951"/>
          </a:solidFill>
          <a:ln/>
        </p:spPr>
      </p:sp>
      <p:sp>
        <p:nvSpPr>
          <p:cNvPr id="4" name="Text 2"/>
          <p:cNvSpPr/>
          <p:nvPr/>
        </p:nvSpPr>
        <p:spPr>
          <a:xfrm>
            <a:off x="1417439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Преступность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17439" y="3791545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Кража, грабеж, хулиганство, мошенничество – эти преступления могут произойти в любом общественном месте.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3301127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438951"/>
          </a:solidFill>
          <a:ln/>
        </p:spPr>
      </p:sp>
      <p:sp>
        <p:nvSpPr>
          <p:cNvPr id="7" name="Text 5"/>
          <p:cNvSpPr/>
          <p:nvPr/>
        </p:nvSpPr>
        <p:spPr>
          <a:xfrm>
            <a:off x="8052316" y="3301127"/>
            <a:ext cx="43828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Транспортные происшествия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052316" y="3791545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Автомобили, автобусы, поезда, самолеты – все они представляют опасность при неправильном использовании или аварии.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93790" y="5362218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438951"/>
          </a:solidFill>
          <a:ln/>
        </p:spPr>
      </p:sp>
      <p:sp>
        <p:nvSpPr>
          <p:cNvPr id="10" name="Text 8"/>
          <p:cNvSpPr/>
          <p:nvPr/>
        </p:nvSpPr>
        <p:spPr>
          <a:xfrm>
            <a:off x="1417439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Пожары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417439" y="5852636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 общественных местах часто наблюдаются пожары из-за несоблюдения правил пожарной безопасности.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28667" y="5362218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438951"/>
          </a:solidFill>
          <a:ln/>
        </p:spPr>
      </p:sp>
      <p:sp>
        <p:nvSpPr>
          <p:cNvPr id="13" name="Text 11"/>
          <p:cNvSpPr/>
          <p:nvPr/>
        </p:nvSpPr>
        <p:spPr>
          <a:xfrm>
            <a:off x="8052316" y="5362218"/>
            <a:ext cx="31526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Стихийные бедствия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052316" y="5852636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Землетрясения, ураганы, наводнения – эти явления могут привести к разрушениям и жертвам.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7CC36B-9923-43B4-B1C8-D2B739163103}"/>
              </a:ext>
            </a:extLst>
          </p:cNvPr>
          <p:cNvSpPr txBox="1"/>
          <p:nvPr/>
        </p:nvSpPr>
        <p:spPr>
          <a:xfrm>
            <a:off x="12768933" y="1741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551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Правила безопасного поведения в общественных местах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33236"/>
            <a:ext cx="6408063" cy="1669852"/>
          </a:xfrm>
          <a:prstGeom prst="roundRect">
            <a:avLst>
              <a:gd name="adj" fmla="val 12225"/>
            </a:avLst>
          </a:prstGeom>
          <a:solidFill>
            <a:srgbClr val="438951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2600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Будьте бдительны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750469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Обращайте внимание на окружающую обстановку, людей, которые вас окружают.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3033236"/>
            <a:ext cx="6408063" cy="1669852"/>
          </a:xfrm>
          <a:prstGeom prst="roundRect">
            <a:avLst>
              <a:gd name="adj" fmla="val 12225"/>
            </a:avLst>
          </a:prstGeom>
          <a:solidFill>
            <a:srgbClr val="438951"/>
          </a:solidFill>
          <a:ln/>
        </p:spPr>
      </p:sp>
      <p:sp>
        <p:nvSpPr>
          <p:cNvPr id="7" name="Text 5"/>
          <p:cNvSpPr/>
          <p:nvPr/>
        </p:nvSpPr>
        <p:spPr>
          <a:xfrm>
            <a:off x="7655481" y="3260050"/>
            <a:ext cx="45175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Не показывайте ценные вещи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55481" y="3750469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Не носите много наличных денег и дорогих украшений.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93790" y="4929902"/>
            <a:ext cx="6408063" cy="2024182"/>
          </a:xfrm>
          <a:prstGeom prst="roundRect">
            <a:avLst>
              <a:gd name="adj" fmla="val 10085"/>
            </a:avLst>
          </a:prstGeom>
          <a:solidFill>
            <a:srgbClr val="438951"/>
          </a:solidFill>
          <a:ln/>
        </p:spPr>
      </p:sp>
      <p:sp>
        <p:nvSpPr>
          <p:cNvPr id="10" name="Text 8"/>
          <p:cNvSpPr/>
          <p:nvPr/>
        </p:nvSpPr>
        <p:spPr>
          <a:xfrm>
            <a:off x="1020604" y="5156716"/>
            <a:ext cx="54057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Не разговаривайте с незнакомцами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20604" y="5647134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Не доверяйте подозрительным людям, даже если они предлагают помощь.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28667" y="4929902"/>
            <a:ext cx="6408063" cy="2024182"/>
          </a:xfrm>
          <a:prstGeom prst="roundRect">
            <a:avLst>
              <a:gd name="adj" fmla="val 10085"/>
            </a:avLst>
          </a:prstGeom>
          <a:solidFill>
            <a:srgbClr val="438951"/>
          </a:solidFill>
          <a:ln/>
        </p:spPr>
      </p:sp>
      <p:sp>
        <p:nvSpPr>
          <p:cNvPr id="13" name="Text 11"/>
          <p:cNvSpPr/>
          <p:nvPr/>
        </p:nvSpPr>
        <p:spPr>
          <a:xfrm>
            <a:off x="7655481" y="5156716"/>
            <a:ext cx="59544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Переходите дорогу в установленных местах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55481" y="6001464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Используйте пешеходные переходы, следуйте сигналам светофора.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B241D-46EB-45F5-BE35-4C6BA9BB8112}"/>
              </a:ext>
            </a:extLst>
          </p:cNvPr>
          <p:cNvSpPr txBox="1"/>
          <p:nvPr/>
        </p:nvSpPr>
        <p:spPr>
          <a:xfrm>
            <a:off x="12768933" y="1741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85323"/>
            <a:ext cx="102343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Экстренные службы и их функции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634264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4280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Полиция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918472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Охрана общественного порядка, пресечение правонарушений.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634264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4280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Скорая помощь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918472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Оказание медицинской помощи при травмах и болезнях.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634264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4280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Пожарная служба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918472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Тушение пожаров, спасение людей из горящих зданий.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4146F-55BE-472B-AAEC-647EA3DDEC11}"/>
              </a:ext>
            </a:extLst>
          </p:cNvPr>
          <p:cNvSpPr txBox="1"/>
          <p:nvPr/>
        </p:nvSpPr>
        <p:spPr>
          <a:xfrm>
            <a:off x="12768933" y="1741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6151"/>
            <a:ext cx="108224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Алгоритм вызова экстренных служб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1685092"/>
            <a:ext cx="30480" cy="5908238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2180153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5CA26A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194024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438951"/>
          </a:solidFill>
          <a:ln/>
        </p:spPr>
      </p:sp>
      <p:sp>
        <p:nvSpPr>
          <p:cNvPr id="6" name="Text 4"/>
          <p:cNvSpPr/>
          <p:nvPr/>
        </p:nvSpPr>
        <p:spPr>
          <a:xfrm>
            <a:off x="1049060" y="2025253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1911906"/>
            <a:ext cx="43392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1. Определить номер службы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2402324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01 – пожарная, 02 – полиция, 03 – скорая помощь.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3713917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5CA26A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347400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438951"/>
          </a:solidFill>
          <a:ln/>
        </p:spPr>
      </p:sp>
      <p:sp>
        <p:nvSpPr>
          <p:cNvPr id="11" name="Text 9"/>
          <p:cNvSpPr/>
          <p:nvPr/>
        </p:nvSpPr>
        <p:spPr>
          <a:xfrm>
            <a:off x="1022747" y="3559016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2. Набрать номер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3936087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Подождать ответа оператора.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8622" y="5247680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5CA26A"/>
          </a:solidFill>
          <a:ln/>
        </p:spPr>
      </p:sp>
      <p:sp>
        <p:nvSpPr>
          <p:cNvPr id="15" name="Shape 13"/>
          <p:cNvSpPr/>
          <p:nvPr/>
        </p:nvSpPr>
        <p:spPr>
          <a:xfrm>
            <a:off x="878800" y="50077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438951"/>
          </a:solidFill>
          <a:ln/>
        </p:spPr>
      </p:sp>
      <p:sp>
        <p:nvSpPr>
          <p:cNvPr id="16" name="Text 14"/>
          <p:cNvSpPr/>
          <p:nvPr/>
        </p:nvSpPr>
        <p:spPr>
          <a:xfrm>
            <a:off x="1031200" y="5092779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81488" y="4979432"/>
            <a:ext cx="35746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3. Сообщить о ситуации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1488" y="5469850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Четко и ясно описать место происшествия, характер события.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358622" y="6781443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5CA26A"/>
          </a:solidFill>
          <a:ln/>
        </p:spPr>
      </p:sp>
      <p:sp>
        <p:nvSpPr>
          <p:cNvPr id="20" name="Shape 18"/>
          <p:cNvSpPr/>
          <p:nvPr/>
        </p:nvSpPr>
        <p:spPr>
          <a:xfrm>
            <a:off x="878800" y="654153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438951"/>
          </a:solidFill>
          <a:ln/>
        </p:spPr>
      </p:sp>
      <p:sp>
        <p:nvSpPr>
          <p:cNvPr id="21" name="Text 19"/>
          <p:cNvSpPr/>
          <p:nvPr/>
        </p:nvSpPr>
        <p:spPr>
          <a:xfrm>
            <a:off x="1018342" y="6626543"/>
            <a:ext cx="23121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381488" y="6513195"/>
            <a:ext cx="48765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4. Предоставить личные данные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381488" y="7003613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Указать имя и контактный номер телефона.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9E4059-2D5B-4BA7-9089-932C09877B61}"/>
              </a:ext>
            </a:extLst>
          </p:cNvPr>
          <p:cNvSpPr txBox="1"/>
          <p:nvPr/>
        </p:nvSpPr>
        <p:spPr>
          <a:xfrm>
            <a:off x="12768933" y="1741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0057" y="575548"/>
            <a:ext cx="7776686" cy="183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Порядок действий при возникновении чрезвычайной ситуации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057" y="2699861"/>
            <a:ext cx="976670" cy="11720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39739" y="2895124"/>
            <a:ext cx="2707958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1. Оценить ситуацию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439739" y="3317438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Угроза жизни, масштабы события, место происшествия.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057" y="3871913"/>
            <a:ext cx="976670" cy="11720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39739" y="4067175"/>
            <a:ext cx="3614261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2. Обеспечить безопасность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439739" y="4489490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Удалиться от опасности, защитить себя и окружающих.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057" y="5043964"/>
            <a:ext cx="976670" cy="143791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39739" y="5239226"/>
            <a:ext cx="3972401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3. Вызвать экстренные службы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439739" y="5661541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Сообщить о случившемся, место происшествия, характер события.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57" y="6481882"/>
            <a:ext cx="976670" cy="117205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39739" y="6677144"/>
            <a:ext cx="3436025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4. Следовать инструкциям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439739" y="7099459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Выполнять указания спасателей и других ответственных лиц.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D2AC0-F207-486F-89A3-C0B6CDED0788}"/>
              </a:ext>
            </a:extLst>
          </p:cNvPr>
          <p:cNvSpPr txBox="1"/>
          <p:nvPr/>
        </p:nvSpPr>
        <p:spPr>
          <a:xfrm>
            <a:off x="12768933" y="1741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465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2025-02-24T13:00:37Z</dcterms:created>
  <dcterms:modified xsi:type="dcterms:W3CDTF">2025-02-24T13:04:44Z</dcterms:modified>
</cp:coreProperties>
</file>