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4630400" cy="8229600"/>
  <p:notesSz cx="8229600" cy="146304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88" d="100"/>
          <a:sy n="88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208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302D2C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464342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302D2C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464342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302D2C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464342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4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302D2C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464342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5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302D2C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464342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6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302D2C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464342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7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302D2C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464342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4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newuroki.ne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ewuroki.ne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ewuroki.ne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newuroki.ne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newuroki.net/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ewuroki.ne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ewuroki.ne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521411" y="0"/>
            <a:ext cx="8108989" cy="8229599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0" y="58404"/>
            <a:ext cx="6521411" cy="13785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dirty="0">
                <a:solidFill>
                  <a:srgbClr val="D8B6A4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Цифровая среда: её возможности и риски</a:t>
            </a:r>
            <a:endParaRPr lang="en-US" sz="4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1"/>
          <p:cNvSpPr/>
          <p:nvPr/>
        </p:nvSpPr>
        <p:spPr>
          <a:xfrm>
            <a:off x="250372" y="1425444"/>
            <a:ext cx="6030685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В современном мире мы живем в тесной связи с цифровыми технологиями. Цифровая среда стала неотъемлемой частью нашей жизни, предлагая множество возможностей, но также тая в себе определенные риски.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E53595-3214-4F49-A2BE-B8D6885973D2}"/>
              </a:ext>
            </a:extLst>
          </p:cNvPr>
          <p:cNvSpPr txBox="1"/>
          <p:nvPr/>
        </p:nvSpPr>
        <p:spPr>
          <a:xfrm>
            <a:off x="0" y="4285629"/>
            <a:ext cx="65214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 для урока ОБЗР в 9 классе по теме: «Цифровая среда - ее возможности и риски. Общие принципы безопасности в цифровой среде»</a:t>
            </a:r>
          </a:p>
          <a:p>
            <a:pPr algn="ctr"/>
            <a:r>
              <a:rPr lang="ru-RU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«Новые УРОКИ» </a:t>
            </a:r>
            <a:r>
              <a:rPr lang="en-US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Всё для учителя – всё бесплатно!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B73D76-FEB9-4036-A4BF-CE149599C4EC}"/>
              </a:ext>
            </a:extLst>
          </p:cNvPr>
          <p:cNvSpPr txBox="1"/>
          <p:nvPr/>
        </p:nvSpPr>
        <p:spPr>
          <a:xfrm>
            <a:off x="12670967" y="378325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tx1">
                  <a:alpha val="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2177058"/>
            <a:ext cx="12225457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dirty="0">
                <a:solidFill>
                  <a:srgbClr val="D8B6A4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Понятие и характеристики цифровой среды</a:t>
            </a:r>
            <a:endParaRPr lang="en-US" sz="4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793790" y="3452813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D8B6A4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Понятие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2"/>
          <p:cNvSpPr/>
          <p:nvPr/>
        </p:nvSpPr>
        <p:spPr>
          <a:xfrm>
            <a:off x="793790" y="4033957"/>
            <a:ext cx="6244709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Цифровая среда - это совокупность компьютерных систем, сетей и цифровых технологий, которые взаимодействуют друг с другом и с людьми, создавая виртуальное пространство для общения, работы, обучения и развлечений.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3"/>
          <p:cNvSpPr/>
          <p:nvPr/>
        </p:nvSpPr>
        <p:spPr>
          <a:xfrm>
            <a:off x="7599521" y="3452813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D8B6A4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Характеристики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4"/>
          <p:cNvSpPr/>
          <p:nvPr/>
        </p:nvSpPr>
        <p:spPr>
          <a:xfrm>
            <a:off x="7599521" y="4033957"/>
            <a:ext cx="6244709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Она характеризуется высокой скоростью распространения информации, доступностью и разнообразием ресурсов, а также глобальным характером. Цифровая среда постоянно развивается и меняется, что делает ее динамичной и сложной средой.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EABAAB-98E7-48DA-9A03-17E7BE045402}"/>
              </a:ext>
            </a:extLst>
          </p:cNvPr>
          <p:cNvSpPr txBox="1"/>
          <p:nvPr/>
        </p:nvSpPr>
        <p:spPr>
          <a:xfrm>
            <a:off x="12670967" y="253865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tx1">
                  <a:alpha val="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271230"/>
            <a:ext cx="13042821" cy="141755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dirty="0">
                <a:solidFill>
                  <a:srgbClr val="D8B6A4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Положительные возможности цифровой среды</a:t>
            </a:r>
            <a:endParaRPr lang="en-US" sz="4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hape 1"/>
          <p:cNvSpPr/>
          <p:nvPr/>
        </p:nvSpPr>
        <p:spPr>
          <a:xfrm>
            <a:off x="793790" y="3028950"/>
            <a:ext cx="4196358" cy="2395657"/>
          </a:xfrm>
          <a:prstGeom prst="roundRect">
            <a:avLst>
              <a:gd name="adj" fmla="val 1420"/>
            </a:avLst>
          </a:prstGeom>
          <a:solidFill>
            <a:srgbClr val="C49F8C"/>
          </a:solidFill>
          <a:ln/>
        </p:spPr>
      </p:sp>
      <p:sp>
        <p:nvSpPr>
          <p:cNvPr id="4" name="Text 2"/>
          <p:cNvSpPr/>
          <p:nvPr/>
        </p:nvSpPr>
        <p:spPr>
          <a:xfrm>
            <a:off x="1020604" y="3255764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Образование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3"/>
          <p:cNvSpPr/>
          <p:nvPr/>
        </p:nvSpPr>
        <p:spPr>
          <a:xfrm>
            <a:off x="1020604" y="3746183"/>
            <a:ext cx="3742730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Онлайн-курсы, доступ к информации, виртуальные библиотеки, видеоуроки.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hape 4"/>
          <p:cNvSpPr/>
          <p:nvPr/>
        </p:nvSpPr>
        <p:spPr>
          <a:xfrm>
            <a:off x="5216962" y="3028950"/>
            <a:ext cx="4196358" cy="2395657"/>
          </a:xfrm>
          <a:prstGeom prst="roundRect">
            <a:avLst>
              <a:gd name="adj" fmla="val 1420"/>
            </a:avLst>
          </a:prstGeom>
          <a:solidFill>
            <a:srgbClr val="C49F8C"/>
          </a:solidFill>
          <a:ln/>
        </p:spPr>
      </p:sp>
      <p:sp>
        <p:nvSpPr>
          <p:cNvPr id="7" name="Text 5"/>
          <p:cNvSpPr/>
          <p:nvPr/>
        </p:nvSpPr>
        <p:spPr>
          <a:xfrm>
            <a:off x="5443776" y="3255764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Общение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6"/>
          <p:cNvSpPr/>
          <p:nvPr/>
        </p:nvSpPr>
        <p:spPr>
          <a:xfrm>
            <a:off x="5443776" y="3746183"/>
            <a:ext cx="3742730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Социальные сети, видеозвонки, чаты, онлайн-игры, общение с людьми из разных стран.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hape 7"/>
          <p:cNvSpPr/>
          <p:nvPr/>
        </p:nvSpPr>
        <p:spPr>
          <a:xfrm>
            <a:off x="9640133" y="3028950"/>
            <a:ext cx="4196358" cy="2395657"/>
          </a:xfrm>
          <a:prstGeom prst="roundRect">
            <a:avLst>
              <a:gd name="adj" fmla="val 1420"/>
            </a:avLst>
          </a:prstGeom>
          <a:solidFill>
            <a:srgbClr val="C49F8C"/>
          </a:solidFill>
          <a:ln/>
        </p:spPr>
      </p:sp>
      <p:sp>
        <p:nvSpPr>
          <p:cNvPr id="10" name="Text 8"/>
          <p:cNvSpPr/>
          <p:nvPr/>
        </p:nvSpPr>
        <p:spPr>
          <a:xfrm>
            <a:off x="9866948" y="3255764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Работа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9"/>
          <p:cNvSpPr/>
          <p:nvPr/>
        </p:nvSpPr>
        <p:spPr>
          <a:xfrm>
            <a:off x="9866948" y="3746183"/>
            <a:ext cx="3742730" cy="14516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Удаленная работа, фриланс, доступ к глобальному рынку труда, онлайн-платформы для поиска работы.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hape 10"/>
          <p:cNvSpPr/>
          <p:nvPr/>
        </p:nvSpPr>
        <p:spPr>
          <a:xfrm>
            <a:off x="793790" y="5651421"/>
            <a:ext cx="13042821" cy="1306949"/>
          </a:xfrm>
          <a:prstGeom prst="roundRect">
            <a:avLst>
              <a:gd name="adj" fmla="val 2603"/>
            </a:avLst>
          </a:prstGeom>
          <a:solidFill>
            <a:srgbClr val="C49F8C"/>
          </a:solidFill>
          <a:ln/>
        </p:spPr>
      </p:sp>
      <p:sp>
        <p:nvSpPr>
          <p:cNvPr id="13" name="Text 11"/>
          <p:cNvSpPr/>
          <p:nvPr/>
        </p:nvSpPr>
        <p:spPr>
          <a:xfrm>
            <a:off x="1020604" y="5878235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Творчество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12"/>
          <p:cNvSpPr/>
          <p:nvPr/>
        </p:nvSpPr>
        <p:spPr>
          <a:xfrm>
            <a:off x="1020604" y="6368653"/>
            <a:ext cx="12589193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Онлайн-инструменты для дизайна, музыки, видеомонтажа, блоги, платформы для публикации.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632E62-7FBA-4D5C-BA01-33842B5F48B0}"/>
              </a:ext>
            </a:extLst>
          </p:cNvPr>
          <p:cNvSpPr txBox="1"/>
          <p:nvPr/>
        </p:nvSpPr>
        <p:spPr>
          <a:xfrm>
            <a:off x="12670967" y="253865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tx1">
                  <a:alpha val="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678067"/>
            <a:ext cx="12089249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dirty="0">
                <a:solidFill>
                  <a:srgbClr val="D8B6A4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Информационные и компьютерные угрозы</a:t>
            </a:r>
            <a:endParaRPr lang="en-US" sz="4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790" y="2727008"/>
            <a:ext cx="566976" cy="566976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793790" y="3520797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Вирусы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2"/>
          <p:cNvSpPr/>
          <p:nvPr/>
        </p:nvSpPr>
        <p:spPr>
          <a:xfrm>
            <a:off x="793790" y="4011216"/>
            <a:ext cx="3005495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Программы, которые могут повредить файлы, украсть информацию, или нарушить работу компьютера.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446" y="2727008"/>
            <a:ext cx="566976" cy="566976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139446" y="3520797"/>
            <a:ext cx="3005614" cy="7086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Шпионские программы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4"/>
          <p:cNvSpPr/>
          <p:nvPr/>
        </p:nvSpPr>
        <p:spPr>
          <a:xfrm>
            <a:off x="4139446" y="4365546"/>
            <a:ext cx="3005614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Программы, которые собирают информацию о пользователе без его ведома и передают ее третьим лицам.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5221" y="2727008"/>
            <a:ext cx="566976" cy="566976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7485221" y="3520797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Фишинг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6"/>
          <p:cNvSpPr/>
          <p:nvPr/>
        </p:nvSpPr>
        <p:spPr>
          <a:xfrm>
            <a:off x="7485221" y="4011216"/>
            <a:ext cx="3005614" cy="254031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Мошеннические письма, которые выглядят как официальные, но на самом деле предназначены для получения паролей и других личных данных.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30997" y="2727008"/>
            <a:ext cx="566976" cy="566976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10830997" y="3520797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Хакеры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8"/>
          <p:cNvSpPr/>
          <p:nvPr/>
        </p:nvSpPr>
        <p:spPr>
          <a:xfrm>
            <a:off x="10830997" y="4011216"/>
            <a:ext cx="3005614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Люди, которые пытаются взломать компьютерные системы для получения доступа к информации или для нанесения вреда.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03454B-EA02-40EE-BA85-2C82D45623E4}"/>
              </a:ext>
            </a:extLst>
          </p:cNvPr>
          <p:cNvSpPr txBox="1"/>
          <p:nvPr/>
        </p:nvSpPr>
        <p:spPr>
          <a:xfrm>
            <a:off x="12670967" y="253865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tx1">
                  <a:alpha val="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94836" y="1146215"/>
            <a:ext cx="6805613" cy="53113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4150"/>
              </a:lnSpc>
              <a:buNone/>
            </a:pPr>
            <a:r>
              <a:rPr lang="en-US" sz="3300" dirty="0">
                <a:solidFill>
                  <a:srgbClr val="D8B6A4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Риски использования интернета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9697" y="2017276"/>
            <a:ext cx="1330523" cy="979289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3909298" y="2458164"/>
            <a:ext cx="91321" cy="34004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165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1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2"/>
          <p:cNvSpPr/>
          <p:nvPr/>
        </p:nvSpPr>
        <p:spPr>
          <a:xfrm>
            <a:off x="4790123" y="2187178"/>
            <a:ext cx="2124670" cy="26562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050"/>
              </a:lnSpc>
              <a:buNone/>
            </a:pPr>
            <a:r>
              <a:rPr lang="en-US" sz="16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Кибербуллинг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3"/>
          <p:cNvSpPr/>
          <p:nvPr/>
        </p:nvSpPr>
        <p:spPr>
          <a:xfrm>
            <a:off x="4790123" y="2554724"/>
            <a:ext cx="3721537" cy="2719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100"/>
              </a:lnSpc>
              <a:buNone/>
            </a:pPr>
            <a:r>
              <a:rPr lang="en-US" sz="130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Преследование, угрозы, оскорбления в сети.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hape 4"/>
          <p:cNvSpPr/>
          <p:nvPr/>
        </p:nvSpPr>
        <p:spPr>
          <a:xfrm>
            <a:off x="4662607" y="3008233"/>
            <a:ext cx="9330571" cy="11430"/>
          </a:xfrm>
          <a:prstGeom prst="roundRect">
            <a:avLst>
              <a:gd name="adj" fmla="val 223070"/>
            </a:avLst>
          </a:prstGeom>
          <a:solidFill>
            <a:srgbClr val="C49F8C"/>
          </a:solidFill>
          <a:ln/>
        </p:spPr>
      </p:sp>
      <p:pic>
        <p:nvPicPr>
          <p:cNvPr id="8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4376" y="3038951"/>
            <a:ext cx="2661166" cy="979289"/>
          </a:xfrm>
          <a:prstGeom prst="rect">
            <a:avLst/>
          </a:prstGeom>
        </p:spPr>
      </p:pic>
      <p:sp>
        <p:nvSpPr>
          <p:cNvPr id="9" name="Text 5"/>
          <p:cNvSpPr/>
          <p:nvPr/>
        </p:nvSpPr>
        <p:spPr>
          <a:xfrm>
            <a:off x="3895606" y="3358515"/>
            <a:ext cx="118705" cy="34004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165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2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6"/>
          <p:cNvSpPr/>
          <p:nvPr/>
        </p:nvSpPr>
        <p:spPr>
          <a:xfrm>
            <a:off x="5455444" y="3208853"/>
            <a:ext cx="2124670" cy="26562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050"/>
              </a:lnSpc>
              <a:buNone/>
            </a:pPr>
            <a:r>
              <a:rPr lang="en-US" sz="16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Зависимость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7"/>
          <p:cNvSpPr/>
          <p:nvPr/>
        </p:nvSpPr>
        <p:spPr>
          <a:xfrm>
            <a:off x="5455444" y="3576399"/>
            <a:ext cx="6130171" cy="2719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100"/>
              </a:lnSpc>
              <a:buNone/>
            </a:pPr>
            <a:r>
              <a:rPr lang="en-US" sz="130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Чрезмерное использование интернета, игнорирование реальной жизни.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hape 8"/>
          <p:cNvSpPr/>
          <p:nvPr/>
        </p:nvSpPr>
        <p:spPr>
          <a:xfrm>
            <a:off x="5327928" y="4029908"/>
            <a:ext cx="8665250" cy="11430"/>
          </a:xfrm>
          <a:prstGeom prst="roundRect">
            <a:avLst>
              <a:gd name="adj" fmla="val 223070"/>
            </a:avLst>
          </a:prstGeom>
          <a:solidFill>
            <a:srgbClr val="C49F8C"/>
          </a:solidFill>
          <a:ln/>
        </p:spPr>
      </p:sp>
      <p:pic>
        <p:nvPicPr>
          <p:cNvPr id="13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9054" y="4060627"/>
            <a:ext cx="3991808" cy="979289"/>
          </a:xfrm>
          <a:prstGeom prst="rect">
            <a:avLst/>
          </a:prstGeom>
        </p:spPr>
      </p:pic>
      <p:sp>
        <p:nvSpPr>
          <p:cNvPr id="14" name="Text 9"/>
          <p:cNvSpPr/>
          <p:nvPr/>
        </p:nvSpPr>
        <p:spPr>
          <a:xfrm>
            <a:off x="3896201" y="4380190"/>
            <a:ext cx="117277" cy="34004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165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3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10"/>
          <p:cNvSpPr/>
          <p:nvPr/>
        </p:nvSpPr>
        <p:spPr>
          <a:xfrm>
            <a:off x="6120765" y="4230529"/>
            <a:ext cx="2124670" cy="26562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050"/>
              </a:lnSpc>
              <a:buNone/>
            </a:pPr>
            <a:r>
              <a:rPr lang="en-US" sz="16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Мошенничество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11"/>
          <p:cNvSpPr/>
          <p:nvPr/>
        </p:nvSpPr>
        <p:spPr>
          <a:xfrm>
            <a:off x="6120765" y="4598075"/>
            <a:ext cx="5235178" cy="2719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100"/>
              </a:lnSpc>
              <a:buNone/>
            </a:pPr>
            <a:r>
              <a:rPr lang="en-US" sz="130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Потеря денег, личных данных из-за мошеннических действий.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hape 12"/>
          <p:cNvSpPr/>
          <p:nvPr/>
        </p:nvSpPr>
        <p:spPr>
          <a:xfrm>
            <a:off x="5993249" y="5051584"/>
            <a:ext cx="7999928" cy="11430"/>
          </a:xfrm>
          <a:prstGeom prst="roundRect">
            <a:avLst>
              <a:gd name="adj" fmla="val 223070"/>
            </a:avLst>
          </a:prstGeom>
          <a:solidFill>
            <a:srgbClr val="C49F8C"/>
          </a:solidFill>
          <a:ln/>
        </p:spPr>
      </p:sp>
      <p:pic>
        <p:nvPicPr>
          <p:cNvPr id="18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3733" y="5082302"/>
            <a:ext cx="5322451" cy="979289"/>
          </a:xfrm>
          <a:prstGeom prst="rect">
            <a:avLst/>
          </a:prstGeom>
        </p:spPr>
      </p:pic>
      <p:sp>
        <p:nvSpPr>
          <p:cNvPr id="19" name="Text 13"/>
          <p:cNvSpPr/>
          <p:nvPr/>
        </p:nvSpPr>
        <p:spPr>
          <a:xfrm>
            <a:off x="3894892" y="5401866"/>
            <a:ext cx="120015" cy="34004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165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4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14"/>
          <p:cNvSpPr/>
          <p:nvPr/>
        </p:nvSpPr>
        <p:spPr>
          <a:xfrm>
            <a:off x="6786086" y="5252204"/>
            <a:ext cx="2704148" cy="26562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050"/>
              </a:lnSpc>
              <a:buNone/>
            </a:pPr>
            <a:r>
              <a:rPr lang="en-US" sz="16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Незаконная деятельность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15"/>
          <p:cNvSpPr/>
          <p:nvPr/>
        </p:nvSpPr>
        <p:spPr>
          <a:xfrm>
            <a:off x="6786086" y="5619750"/>
            <a:ext cx="6834783" cy="2719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100"/>
              </a:lnSpc>
              <a:buNone/>
            </a:pPr>
            <a:r>
              <a:rPr lang="en-US" sz="130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Распространение нелегального контента, участие в криминальной деятельности.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hape 16"/>
          <p:cNvSpPr/>
          <p:nvPr/>
        </p:nvSpPr>
        <p:spPr>
          <a:xfrm>
            <a:off x="6658570" y="6073259"/>
            <a:ext cx="7334607" cy="11430"/>
          </a:xfrm>
          <a:prstGeom prst="roundRect">
            <a:avLst>
              <a:gd name="adj" fmla="val 223070"/>
            </a:avLst>
          </a:prstGeom>
          <a:solidFill>
            <a:srgbClr val="C49F8C"/>
          </a:solidFill>
          <a:ln/>
        </p:spPr>
      </p:sp>
      <p:pic>
        <p:nvPicPr>
          <p:cNvPr id="23" name="Image 4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412" y="6103977"/>
            <a:ext cx="6653093" cy="979289"/>
          </a:xfrm>
          <a:prstGeom prst="rect">
            <a:avLst/>
          </a:prstGeom>
        </p:spPr>
      </p:pic>
      <p:sp>
        <p:nvSpPr>
          <p:cNvPr id="24" name="Text 17"/>
          <p:cNvSpPr/>
          <p:nvPr/>
        </p:nvSpPr>
        <p:spPr>
          <a:xfrm>
            <a:off x="3898702" y="6423541"/>
            <a:ext cx="112276" cy="34004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165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5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18"/>
          <p:cNvSpPr/>
          <p:nvPr/>
        </p:nvSpPr>
        <p:spPr>
          <a:xfrm>
            <a:off x="7451408" y="6273879"/>
            <a:ext cx="3018949" cy="26562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050"/>
              </a:lnSpc>
              <a:buNone/>
            </a:pPr>
            <a:r>
              <a:rPr lang="en-US" sz="16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Угроза конфиденциальности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19"/>
          <p:cNvSpPr/>
          <p:nvPr/>
        </p:nvSpPr>
        <p:spPr>
          <a:xfrm>
            <a:off x="7451408" y="6641425"/>
            <a:ext cx="4912876" cy="2719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100"/>
              </a:lnSpc>
              <a:buNone/>
            </a:pPr>
            <a:r>
              <a:rPr lang="en-US" sz="130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Слежка, нарушение частной жизни, кража личных данных.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B2E5733-5826-4A10-A287-7E6F8D7A777A}"/>
              </a:ext>
            </a:extLst>
          </p:cNvPr>
          <p:cNvSpPr txBox="1"/>
          <p:nvPr/>
        </p:nvSpPr>
        <p:spPr>
          <a:xfrm>
            <a:off x="12670967" y="253865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tx1">
                  <a:alpha val="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63416" y="521256"/>
            <a:ext cx="12466677" cy="59245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4650"/>
              </a:lnSpc>
              <a:buNone/>
            </a:pPr>
            <a:r>
              <a:rPr lang="en-US" sz="3700" dirty="0">
                <a:solidFill>
                  <a:srgbClr val="D8B6A4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Принципы безопасного поведения в цифровой среде</a:t>
            </a:r>
            <a:endParaRPr lang="en-US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hape 1"/>
          <p:cNvSpPr/>
          <p:nvPr/>
        </p:nvSpPr>
        <p:spPr>
          <a:xfrm>
            <a:off x="936308" y="1492806"/>
            <a:ext cx="22860" cy="6218992"/>
          </a:xfrm>
          <a:prstGeom prst="roundRect">
            <a:avLst>
              <a:gd name="adj" fmla="val 124396"/>
            </a:avLst>
          </a:prstGeom>
          <a:solidFill>
            <a:srgbClr val="504D4C"/>
          </a:solidFill>
          <a:ln/>
        </p:spPr>
      </p:sp>
      <p:sp>
        <p:nvSpPr>
          <p:cNvPr id="4" name="Shape 2"/>
          <p:cNvSpPr/>
          <p:nvPr/>
        </p:nvSpPr>
        <p:spPr>
          <a:xfrm>
            <a:off x="1138118" y="1907858"/>
            <a:ext cx="663416" cy="22860"/>
          </a:xfrm>
          <a:prstGeom prst="roundRect">
            <a:avLst>
              <a:gd name="adj" fmla="val 124396"/>
            </a:avLst>
          </a:prstGeom>
          <a:solidFill>
            <a:srgbClr val="AA8572"/>
          </a:solidFill>
          <a:ln/>
        </p:spPr>
      </p:sp>
      <p:sp>
        <p:nvSpPr>
          <p:cNvPr id="5" name="Shape 3"/>
          <p:cNvSpPr/>
          <p:nvPr/>
        </p:nvSpPr>
        <p:spPr>
          <a:xfrm>
            <a:off x="734497" y="1706047"/>
            <a:ext cx="426482" cy="426482"/>
          </a:xfrm>
          <a:prstGeom prst="roundRect">
            <a:avLst>
              <a:gd name="adj" fmla="val 6668"/>
            </a:avLst>
          </a:prstGeom>
          <a:solidFill>
            <a:srgbClr val="C49F8C"/>
          </a:solidFill>
          <a:ln/>
        </p:spPr>
      </p:sp>
      <p:sp>
        <p:nvSpPr>
          <p:cNvPr id="6" name="Text 4"/>
          <p:cNvSpPr/>
          <p:nvPr/>
        </p:nvSpPr>
        <p:spPr>
          <a:xfrm>
            <a:off x="886658" y="1777127"/>
            <a:ext cx="122158" cy="2843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200"/>
              </a:lnSpc>
              <a:buNone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5"/>
          <p:cNvSpPr/>
          <p:nvPr/>
        </p:nvSpPr>
        <p:spPr>
          <a:xfrm>
            <a:off x="1990368" y="1682353"/>
            <a:ext cx="2369701" cy="2961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00"/>
              </a:lnSpc>
              <a:buNone/>
            </a:pPr>
            <a:r>
              <a:rPr lang="en-US" sz="18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Сильные пароли</a:t>
            </a:r>
            <a:endParaRPr lang="en-US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6"/>
          <p:cNvSpPr/>
          <p:nvPr/>
        </p:nvSpPr>
        <p:spPr>
          <a:xfrm>
            <a:off x="1990368" y="2092166"/>
            <a:ext cx="11976616" cy="30325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50"/>
              </a:lnSpc>
              <a:buNone/>
            </a:pPr>
            <a:r>
              <a:rPr lang="en-US" sz="14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Используйте комбинацию букв, цифр и символов.</a:t>
            </a:r>
            <a:endParaRPr lang="en-US"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hape 7"/>
          <p:cNvSpPr/>
          <p:nvPr/>
        </p:nvSpPr>
        <p:spPr>
          <a:xfrm>
            <a:off x="1138118" y="3189565"/>
            <a:ext cx="663416" cy="22860"/>
          </a:xfrm>
          <a:prstGeom prst="roundRect">
            <a:avLst>
              <a:gd name="adj" fmla="val 124396"/>
            </a:avLst>
          </a:prstGeom>
          <a:solidFill>
            <a:srgbClr val="AA8572"/>
          </a:solidFill>
          <a:ln/>
        </p:spPr>
      </p:sp>
      <p:sp>
        <p:nvSpPr>
          <p:cNvPr id="10" name="Shape 8"/>
          <p:cNvSpPr/>
          <p:nvPr/>
        </p:nvSpPr>
        <p:spPr>
          <a:xfrm>
            <a:off x="734497" y="2987754"/>
            <a:ext cx="426482" cy="426482"/>
          </a:xfrm>
          <a:prstGeom prst="roundRect">
            <a:avLst>
              <a:gd name="adj" fmla="val 6668"/>
            </a:avLst>
          </a:prstGeom>
          <a:solidFill>
            <a:srgbClr val="C49F8C"/>
          </a:solidFill>
          <a:ln/>
        </p:spPr>
      </p:sp>
      <p:sp>
        <p:nvSpPr>
          <p:cNvPr id="11" name="Text 9"/>
          <p:cNvSpPr/>
          <p:nvPr/>
        </p:nvSpPr>
        <p:spPr>
          <a:xfrm>
            <a:off x="868323" y="3058835"/>
            <a:ext cx="158829" cy="2843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200"/>
              </a:lnSpc>
              <a:buNone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2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10"/>
          <p:cNvSpPr/>
          <p:nvPr/>
        </p:nvSpPr>
        <p:spPr>
          <a:xfrm>
            <a:off x="1990368" y="2964061"/>
            <a:ext cx="2748915" cy="2961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00"/>
              </a:lnSpc>
              <a:buNone/>
            </a:pPr>
            <a:r>
              <a:rPr lang="en-US" sz="18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Защита личных данных</a:t>
            </a:r>
            <a:endParaRPr lang="en-US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11"/>
          <p:cNvSpPr/>
          <p:nvPr/>
        </p:nvSpPr>
        <p:spPr>
          <a:xfrm>
            <a:off x="1990368" y="3373874"/>
            <a:ext cx="11976616" cy="30325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50"/>
              </a:lnSpc>
              <a:buNone/>
            </a:pPr>
            <a:r>
              <a:rPr lang="en-US" sz="14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Не делитесь своей личной информацией с незнакомцами.</a:t>
            </a:r>
            <a:endParaRPr lang="en-US"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12"/>
          <p:cNvSpPr/>
          <p:nvPr/>
        </p:nvSpPr>
        <p:spPr>
          <a:xfrm>
            <a:off x="1138118" y="4471273"/>
            <a:ext cx="663416" cy="22860"/>
          </a:xfrm>
          <a:prstGeom prst="roundRect">
            <a:avLst>
              <a:gd name="adj" fmla="val 124396"/>
            </a:avLst>
          </a:prstGeom>
          <a:solidFill>
            <a:srgbClr val="AA8572"/>
          </a:solidFill>
          <a:ln/>
        </p:spPr>
      </p:sp>
      <p:sp>
        <p:nvSpPr>
          <p:cNvPr id="15" name="Shape 13"/>
          <p:cNvSpPr/>
          <p:nvPr/>
        </p:nvSpPr>
        <p:spPr>
          <a:xfrm>
            <a:off x="734497" y="4269462"/>
            <a:ext cx="426482" cy="426482"/>
          </a:xfrm>
          <a:prstGeom prst="roundRect">
            <a:avLst>
              <a:gd name="adj" fmla="val 6668"/>
            </a:avLst>
          </a:prstGeom>
          <a:solidFill>
            <a:srgbClr val="C49F8C"/>
          </a:solidFill>
          <a:ln/>
        </p:spPr>
      </p:sp>
      <p:sp>
        <p:nvSpPr>
          <p:cNvPr id="16" name="Text 14"/>
          <p:cNvSpPr/>
          <p:nvPr/>
        </p:nvSpPr>
        <p:spPr>
          <a:xfrm>
            <a:off x="869275" y="4340543"/>
            <a:ext cx="156924" cy="2843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200"/>
              </a:lnSpc>
              <a:buNone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3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15"/>
          <p:cNvSpPr/>
          <p:nvPr/>
        </p:nvSpPr>
        <p:spPr>
          <a:xfrm>
            <a:off x="1990368" y="4245769"/>
            <a:ext cx="3089077" cy="2961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00"/>
              </a:lnSpc>
              <a:buNone/>
            </a:pPr>
            <a:r>
              <a:rPr lang="en-US" sz="18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Антивирусные программы</a:t>
            </a:r>
            <a:endParaRPr lang="en-US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16"/>
          <p:cNvSpPr/>
          <p:nvPr/>
        </p:nvSpPr>
        <p:spPr>
          <a:xfrm>
            <a:off x="1990368" y="4655582"/>
            <a:ext cx="11976616" cy="30325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50"/>
              </a:lnSpc>
              <a:buNone/>
            </a:pPr>
            <a:r>
              <a:rPr lang="en-US" sz="14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Используйте антивирусные программы для защиты компьютера от вирусов.</a:t>
            </a:r>
            <a:endParaRPr lang="en-US"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hape 17"/>
          <p:cNvSpPr/>
          <p:nvPr/>
        </p:nvSpPr>
        <p:spPr>
          <a:xfrm>
            <a:off x="1138118" y="5752981"/>
            <a:ext cx="663416" cy="22860"/>
          </a:xfrm>
          <a:prstGeom prst="roundRect">
            <a:avLst>
              <a:gd name="adj" fmla="val 124396"/>
            </a:avLst>
          </a:prstGeom>
          <a:solidFill>
            <a:srgbClr val="AA8572"/>
          </a:solidFill>
          <a:ln/>
        </p:spPr>
      </p:sp>
      <p:sp>
        <p:nvSpPr>
          <p:cNvPr id="20" name="Shape 18"/>
          <p:cNvSpPr/>
          <p:nvPr/>
        </p:nvSpPr>
        <p:spPr>
          <a:xfrm>
            <a:off x="734497" y="5551170"/>
            <a:ext cx="426482" cy="426482"/>
          </a:xfrm>
          <a:prstGeom prst="roundRect">
            <a:avLst>
              <a:gd name="adj" fmla="val 6668"/>
            </a:avLst>
          </a:prstGeom>
          <a:solidFill>
            <a:srgbClr val="C49F8C"/>
          </a:solidFill>
          <a:ln/>
        </p:spPr>
      </p:sp>
      <p:sp>
        <p:nvSpPr>
          <p:cNvPr id="21" name="Text 19"/>
          <p:cNvSpPr/>
          <p:nvPr/>
        </p:nvSpPr>
        <p:spPr>
          <a:xfrm>
            <a:off x="867370" y="5622250"/>
            <a:ext cx="160615" cy="2843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200"/>
              </a:lnSpc>
              <a:buNone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4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20"/>
          <p:cNvSpPr/>
          <p:nvPr/>
        </p:nvSpPr>
        <p:spPr>
          <a:xfrm>
            <a:off x="1990368" y="5527477"/>
            <a:ext cx="4327684" cy="2961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00"/>
              </a:lnSpc>
              <a:buNone/>
            </a:pPr>
            <a:r>
              <a:rPr lang="en-US" sz="18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Осторожность с файлами и ссылками</a:t>
            </a:r>
            <a:endParaRPr lang="en-US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21"/>
          <p:cNvSpPr/>
          <p:nvPr/>
        </p:nvSpPr>
        <p:spPr>
          <a:xfrm>
            <a:off x="1990368" y="5937290"/>
            <a:ext cx="11976616" cy="30325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50"/>
              </a:lnSpc>
              <a:buNone/>
            </a:pPr>
            <a:r>
              <a:rPr lang="en-US" sz="14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Не открывайте файлы или переходите по ссылкам от неизвестных источников.</a:t>
            </a:r>
            <a:endParaRPr lang="en-US"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Shape 22"/>
          <p:cNvSpPr/>
          <p:nvPr/>
        </p:nvSpPr>
        <p:spPr>
          <a:xfrm>
            <a:off x="1138118" y="7034689"/>
            <a:ext cx="663416" cy="22860"/>
          </a:xfrm>
          <a:prstGeom prst="roundRect">
            <a:avLst>
              <a:gd name="adj" fmla="val 124396"/>
            </a:avLst>
          </a:prstGeom>
          <a:solidFill>
            <a:srgbClr val="AA8572"/>
          </a:solidFill>
          <a:ln/>
        </p:spPr>
      </p:sp>
      <p:sp>
        <p:nvSpPr>
          <p:cNvPr id="25" name="Shape 23"/>
          <p:cNvSpPr/>
          <p:nvPr/>
        </p:nvSpPr>
        <p:spPr>
          <a:xfrm>
            <a:off x="734497" y="6832878"/>
            <a:ext cx="426482" cy="426482"/>
          </a:xfrm>
          <a:prstGeom prst="roundRect">
            <a:avLst>
              <a:gd name="adj" fmla="val 6668"/>
            </a:avLst>
          </a:prstGeom>
          <a:solidFill>
            <a:srgbClr val="C49F8C"/>
          </a:solidFill>
          <a:ln/>
        </p:spPr>
      </p:sp>
      <p:sp>
        <p:nvSpPr>
          <p:cNvPr id="26" name="Text 24"/>
          <p:cNvSpPr/>
          <p:nvPr/>
        </p:nvSpPr>
        <p:spPr>
          <a:xfrm>
            <a:off x="872609" y="6903958"/>
            <a:ext cx="150257" cy="2843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200"/>
              </a:lnSpc>
              <a:buNone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5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25"/>
          <p:cNvSpPr/>
          <p:nvPr/>
        </p:nvSpPr>
        <p:spPr>
          <a:xfrm>
            <a:off x="1990368" y="6809184"/>
            <a:ext cx="4011097" cy="2961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00"/>
              </a:lnSpc>
              <a:buNone/>
            </a:pPr>
            <a:r>
              <a:rPr lang="en-US" sz="18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Безопасные интернет-соединения</a:t>
            </a:r>
            <a:endParaRPr lang="en-US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26"/>
          <p:cNvSpPr/>
          <p:nvPr/>
        </p:nvSpPr>
        <p:spPr>
          <a:xfrm>
            <a:off x="1990368" y="7218998"/>
            <a:ext cx="11976616" cy="30325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50"/>
              </a:lnSpc>
              <a:buNone/>
            </a:pPr>
            <a:r>
              <a:rPr lang="en-US" sz="14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Используйте VPN или HTTPS для шифрования данных при подключении к интернету.</a:t>
            </a:r>
            <a:endParaRPr lang="en-US" sz="1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1D1EF88-7440-42F4-AAA0-898ECCB22923}"/>
              </a:ext>
            </a:extLst>
          </p:cNvPr>
          <p:cNvSpPr txBox="1"/>
          <p:nvPr/>
        </p:nvSpPr>
        <p:spPr>
          <a:xfrm>
            <a:off x="12670967" y="253865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tx1">
                  <a:alpha val="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44855" y="585192"/>
            <a:ext cx="13140690" cy="133016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5200"/>
              </a:lnSpc>
              <a:buNone/>
            </a:pPr>
            <a:r>
              <a:rPr lang="en-US" sz="4150" dirty="0">
                <a:solidFill>
                  <a:srgbClr val="D8B6A4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Практическая безопасность в личном цифровом пространстве</a:t>
            </a:r>
            <a:endParaRPr lang="en-US" sz="4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744855" y="2340888"/>
            <a:ext cx="4167426" cy="70235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00"/>
              </a:lnSpc>
              <a:buNone/>
            </a:pPr>
            <a:r>
              <a:rPr lang="en-US" sz="5500" dirty="0">
                <a:solidFill>
                  <a:srgbClr val="C49F8C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1</a:t>
            </a:r>
            <a:endParaRPr lang="en-US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2"/>
          <p:cNvSpPr/>
          <p:nvPr/>
        </p:nvSpPr>
        <p:spPr>
          <a:xfrm>
            <a:off x="1498402" y="3309104"/>
            <a:ext cx="2660333" cy="33242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00"/>
              </a:lnSpc>
              <a:buNone/>
            </a:pPr>
            <a:r>
              <a:rPr lang="en-US" sz="20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Обновления</a:t>
            </a:r>
            <a:endParaRPr lang="en-US" sz="2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3"/>
          <p:cNvSpPr/>
          <p:nvPr/>
        </p:nvSpPr>
        <p:spPr>
          <a:xfrm>
            <a:off x="744855" y="3769162"/>
            <a:ext cx="4167426" cy="68103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16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Регулярно обновляйте программное обеспечение.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4"/>
          <p:cNvSpPr/>
          <p:nvPr/>
        </p:nvSpPr>
        <p:spPr>
          <a:xfrm>
            <a:off x="5231487" y="2340888"/>
            <a:ext cx="4167426" cy="70235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00"/>
              </a:lnSpc>
              <a:buNone/>
            </a:pPr>
            <a:r>
              <a:rPr lang="en-US" sz="5500" dirty="0">
                <a:solidFill>
                  <a:srgbClr val="C49F8C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2</a:t>
            </a:r>
            <a:endParaRPr lang="en-US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5"/>
          <p:cNvSpPr/>
          <p:nvPr/>
        </p:nvSpPr>
        <p:spPr>
          <a:xfrm>
            <a:off x="5985034" y="3309104"/>
            <a:ext cx="2660333" cy="33242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00"/>
              </a:lnSpc>
              <a:buNone/>
            </a:pPr>
            <a:r>
              <a:rPr lang="en-US" sz="20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Проверки</a:t>
            </a:r>
            <a:endParaRPr lang="en-US" sz="2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6"/>
          <p:cNvSpPr/>
          <p:nvPr/>
        </p:nvSpPr>
        <p:spPr>
          <a:xfrm>
            <a:off x="5231487" y="3769162"/>
            <a:ext cx="4167426" cy="102155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16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Проверяйте настройки конфиденциальности в социальных сетях.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7"/>
          <p:cNvSpPr/>
          <p:nvPr/>
        </p:nvSpPr>
        <p:spPr>
          <a:xfrm>
            <a:off x="9718119" y="2340888"/>
            <a:ext cx="4167426" cy="70235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00"/>
              </a:lnSpc>
              <a:buNone/>
            </a:pPr>
            <a:r>
              <a:rPr lang="en-US" sz="5500" dirty="0">
                <a:solidFill>
                  <a:srgbClr val="C49F8C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3</a:t>
            </a:r>
            <a:endParaRPr lang="en-US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8"/>
          <p:cNvSpPr/>
          <p:nvPr/>
        </p:nvSpPr>
        <p:spPr>
          <a:xfrm>
            <a:off x="10471666" y="3309104"/>
            <a:ext cx="2660333" cy="33242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00"/>
              </a:lnSpc>
              <a:buNone/>
            </a:pPr>
            <a:r>
              <a:rPr lang="en-US" sz="20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Осторожность</a:t>
            </a:r>
            <a:endParaRPr lang="en-US" sz="2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9"/>
          <p:cNvSpPr/>
          <p:nvPr/>
        </p:nvSpPr>
        <p:spPr>
          <a:xfrm>
            <a:off x="9718119" y="3769162"/>
            <a:ext cx="4167426" cy="68103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16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Будьте внимательны к своим онлайн-действиям.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10"/>
          <p:cNvSpPr/>
          <p:nvPr/>
        </p:nvSpPr>
        <p:spPr>
          <a:xfrm>
            <a:off x="5231487" y="5535454"/>
            <a:ext cx="4167426" cy="70235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00"/>
              </a:lnSpc>
              <a:buNone/>
            </a:pPr>
            <a:r>
              <a:rPr lang="en-US" sz="5500" dirty="0">
                <a:solidFill>
                  <a:srgbClr val="C49F8C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4</a:t>
            </a:r>
            <a:endParaRPr lang="en-US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11"/>
          <p:cNvSpPr/>
          <p:nvPr/>
        </p:nvSpPr>
        <p:spPr>
          <a:xfrm>
            <a:off x="5985034" y="6503670"/>
            <a:ext cx="2660333" cy="33242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00"/>
              </a:lnSpc>
              <a:buNone/>
            </a:pPr>
            <a:r>
              <a:rPr lang="en-US" sz="20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Информация</a:t>
            </a:r>
            <a:endParaRPr lang="en-US" sz="2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12"/>
          <p:cNvSpPr/>
          <p:nvPr/>
        </p:nvSpPr>
        <p:spPr>
          <a:xfrm>
            <a:off x="5231487" y="6963728"/>
            <a:ext cx="4167426" cy="68103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1650" dirty="0">
                <a:solidFill>
                  <a:srgbClr val="C9C2C0"/>
                </a:solidFill>
                <a:latin typeface="Arial" panose="020B0604020202020204" pitchFamily="34" charset="0"/>
                <a:ea typeface="Gelasio" pitchFamily="34" charset="-122"/>
                <a:cs typeface="Arial" panose="020B0604020202020204" pitchFamily="34" charset="0"/>
              </a:rPr>
              <a:t>Обучайтесь принципам кибербезопасности.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EF742B-74CB-4564-A672-F143E48C73C7}"/>
              </a:ext>
            </a:extLst>
          </p:cNvPr>
          <p:cNvSpPr txBox="1"/>
          <p:nvPr/>
        </p:nvSpPr>
        <p:spPr>
          <a:xfrm>
            <a:off x="12670967" y="253865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newUROKI.net</a:t>
            </a:r>
            <a:endParaRPr lang="ru-RU" dirty="0">
              <a:solidFill>
                <a:schemeClr val="tx1">
                  <a:alpha val="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491</Words>
  <Application>Microsoft Office PowerPoint</Application>
  <PresentationFormat>Произвольный</PresentationFormat>
  <Paragraphs>87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2025-02-02T16:34:43Z</dcterms:created>
  <dcterms:modified xsi:type="dcterms:W3CDTF">2025-02-02T16:40:36Z</dcterms:modified>
</cp:coreProperties>
</file>