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72902"/>
            <a:ext cx="7315200" cy="1440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Безопасность дорожного движения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43800" y="1592345"/>
            <a:ext cx="6945086" cy="19128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Добро пожаловать на урок по безопасности дорожного движения. Сегодня мы узнаем об истории правил дорожного движения, рассмотрим современные подходы к обеспечению безопасности на дорогах и поговорим о том, как быть внимательным участником движения.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B2B9E-FB00-49A4-8E3E-FC09AB5C7F67}"/>
              </a:ext>
            </a:extLst>
          </p:cNvPr>
          <p:cNvSpPr txBox="1"/>
          <p:nvPr/>
        </p:nvSpPr>
        <p:spPr>
          <a:xfrm>
            <a:off x="7315199" y="4103910"/>
            <a:ext cx="7315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10 классе по теме: «Безопасность дорожного движения»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0B311B-D13D-472A-A058-4C771E906E4D}"/>
              </a:ext>
            </a:extLst>
          </p:cNvPr>
          <p:cNvSpPr txBox="1"/>
          <p:nvPr/>
        </p:nvSpPr>
        <p:spPr>
          <a:xfrm>
            <a:off x="195943" y="2394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88138" y="975445"/>
            <a:ext cx="12454124" cy="688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История развития правил дорожного движения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0813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24E73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Древность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662482"/>
            <a:ext cx="3978116" cy="3266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Первые правила движения появились еще в Древнем Риме. Там существовали определенные правила для пешеходов, лошадей и колесниц, которые регулировали движение по узким улицам и дорогам. В Древней Греции, например, уже было принято правило о том, что движение по левой стороне дороги считается правильным.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30813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24E73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Средневековье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3662482"/>
            <a:ext cx="3978116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 Средние века с развитием городов и торговли правила дорожного движения стали более сложными. Появились первые указатели, запрещающие движение определенных видов транспорта, например, груженых повозок, в некоторых местах.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2067" y="30813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24E73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Современность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3662482"/>
            <a:ext cx="3978116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 XIX веке с появлением автомобилей правила дорожного движения стали приобретать современный вид. В 1909 году в Германии были введены первые правила движения для автомобилей, которые стали основой для современных правил дорожного движения во многих странах.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BD63B8-C456-4751-A136-AA2394FD4AE7}"/>
              </a:ext>
            </a:extLst>
          </p:cNvPr>
          <p:cNvSpPr txBox="1"/>
          <p:nvPr/>
        </p:nvSpPr>
        <p:spPr>
          <a:xfrm>
            <a:off x="195943" y="2394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69780" y="1421684"/>
            <a:ext cx="12290839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Риск-ориентированный подход в обеспечении дорожной безопасности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66962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25F7B"/>
          </a:solidFill>
          <a:ln/>
        </p:spPr>
      </p:sp>
      <p:sp>
        <p:nvSpPr>
          <p:cNvPr id="4" name="Text 2"/>
          <p:cNvSpPr/>
          <p:nvPr/>
        </p:nvSpPr>
        <p:spPr>
          <a:xfrm>
            <a:off x="969169" y="3754636"/>
            <a:ext cx="15954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3669625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Изучение причин аварий и дорожно-транспортных происшествий.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366962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25F7B"/>
          </a:solidFill>
          <a:ln/>
        </p:spPr>
      </p:sp>
      <p:sp>
        <p:nvSpPr>
          <p:cNvPr id="7" name="Text 5"/>
          <p:cNvSpPr/>
          <p:nvPr/>
        </p:nvSpPr>
        <p:spPr>
          <a:xfrm>
            <a:off x="5377458" y="3754636"/>
            <a:ext cx="18919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954078" y="3669625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Выявление наиболее опасных участков дорог, где происходит наибольшее количество аварий.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366962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25F7B"/>
          </a:solidFill>
          <a:ln/>
        </p:spPr>
      </p:sp>
      <p:sp>
        <p:nvSpPr>
          <p:cNvPr id="10" name="Text 8"/>
          <p:cNvSpPr/>
          <p:nvPr/>
        </p:nvSpPr>
        <p:spPr>
          <a:xfrm>
            <a:off x="9799677" y="3754636"/>
            <a:ext cx="19121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377249" y="3669625"/>
            <a:ext cx="3459242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Проведение мероприятий по снижению риска, например, установка дополнительных дорожных знаков, внесение изменений в дорожную инфраструктуру, создание дополнительных пешеходных переходов.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C62CBE-D8F4-4387-999F-D4BEAD246B29}"/>
              </a:ext>
            </a:extLst>
          </p:cNvPr>
          <p:cNvSpPr txBox="1"/>
          <p:nvPr/>
        </p:nvSpPr>
        <p:spPr>
          <a:xfrm>
            <a:off x="195943" y="2394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77278" y="1223010"/>
            <a:ext cx="1248678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Безопасность пешехода в различных условиях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689509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483298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Вне зависимости от того, где вы находитесь, всегда нужно быть максимально внимательным и предсказуемым для водителей.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3689509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254704" y="4483298"/>
            <a:ext cx="412087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Переходите дорогу на зебру только после того, как убедитесь, что водители остановились, а затем только после того, как убедитесь, что никаких опасностей нет.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3689509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715738" y="4483298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Если вы находитесь вне пешеходного перехода, старайтесь избегать ходьбы в темное время суток и в условиях плохой видимости.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019C33-70FE-4B01-A554-6114666C7903}"/>
              </a:ext>
            </a:extLst>
          </p:cNvPr>
          <p:cNvSpPr txBox="1"/>
          <p:nvPr/>
        </p:nvSpPr>
        <p:spPr>
          <a:xfrm>
            <a:off x="195943" y="2394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06943" y="1170878"/>
            <a:ext cx="7616513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Взаимодействие участников дорожного движения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118711" y="3020378"/>
            <a:ext cx="30480" cy="3946565"/>
          </a:xfrm>
          <a:prstGeom prst="roundRect">
            <a:avLst>
              <a:gd name="adj" fmla="val 111628"/>
            </a:avLst>
          </a:prstGeom>
          <a:solidFill>
            <a:srgbClr val="D9D4C9"/>
          </a:solidFill>
          <a:ln/>
        </p:spPr>
      </p:sp>
      <p:sp>
        <p:nvSpPr>
          <p:cNvPr id="4" name="Shape 2"/>
          <p:cNvSpPr/>
          <p:nvPr/>
        </p:nvSpPr>
        <p:spPr>
          <a:xfrm>
            <a:off x="1358622" y="3515439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4B7894"/>
          </a:solidFill>
          <a:ln/>
        </p:spPr>
      </p:sp>
      <p:sp>
        <p:nvSpPr>
          <p:cNvPr id="5" name="Shape 3"/>
          <p:cNvSpPr/>
          <p:nvPr/>
        </p:nvSpPr>
        <p:spPr>
          <a:xfrm>
            <a:off x="878800" y="327552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25F7B"/>
          </a:solidFill>
          <a:ln/>
        </p:spPr>
      </p:sp>
      <p:sp>
        <p:nvSpPr>
          <p:cNvPr id="6" name="Text 4"/>
          <p:cNvSpPr/>
          <p:nvPr/>
        </p:nvSpPr>
        <p:spPr>
          <a:xfrm>
            <a:off x="1054179" y="3360539"/>
            <a:ext cx="15954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81488" y="3247192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Проявление уважения к другим участникам движения.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1358622" y="4558784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4B7894"/>
          </a:solidFill>
          <a:ln/>
        </p:spPr>
      </p:sp>
      <p:sp>
        <p:nvSpPr>
          <p:cNvPr id="9" name="Shape 7"/>
          <p:cNvSpPr/>
          <p:nvPr/>
        </p:nvSpPr>
        <p:spPr>
          <a:xfrm>
            <a:off x="878800" y="431887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25F7B"/>
          </a:solidFill>
          <a:ln/>
        </p:spPr>
      </p:sp>
      <p:sp>
        <p:nvSpPr>
          <p:cNvPr id="10" name="Text 8"/>
          <p:cNvSpPr/>
          <p:nvPr/>
        </p:nvSpPr>
        <p:spPr>
          <a:xfrm>
            <a:off x="1039297" y="4403884"/>
            <a:ext cx="18919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2381488" y="4290536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Уважение приоритетов движения.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1358622" y="5602129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4B7894"/>
          </a:solidFill>
          <a:ln/>
        </p:spPr>
      </p:sp>
      <p:sp>
        <p:nvSpPr>
          <p:cNvPr id="13" name="Shape 11"/>
          <p:cNvSpPr/>
          <p:nvPr/>
        </p:nvSpPr>
        <p:spPr>
          <a:xfrm>
            <a:off x="878800" y="536221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25F7B"/>
          </a:solidFill>
          <a:ln/>
        </p:spPr>
      </p:sp>
      <p:sp>
        <p:nvSpPr>
          <p:cNvPr id="14" name="Text 12"/>
          <p:cNvSpPr/>
          <p:nvPr/>
        </p:nvSpPr>
        <p:spPr>
          <a:xfrm>
            <a:off x="1038344" y="5447228"/>
            <a:ext cx="19121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381488" y="5333881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Соблюдение сигналов светофора.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1358622" y="6645473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4B7894"/>
          </a:solidFill>
          <a:ln/>
        </p:spPr>
      </p:sp>
      <p:sp>
        <p:nvSpPr>
          <p:cNvPr id="17" name="Shape 15"/>
          <p:cNvSpPr/>
          <p:nvPr/>
        </p:nvSpPr>
        <p:spPr>
          <a:xfrm>
            <a:off x="878800" y="640556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25F7B"/>
          </a:solidFill>
          <a:ln/>
        </p:spPr>
      </p:sp>
      <p:sp>
        <p:nvSpPr>
          <p:cNvPr id="18" name="Text 16"/>
          <p:cNvSpPr/>
          <p:nvPr/>
        </p:nvSpPr>
        <p:spPr>
          <a:xfrm>
            <a:off x="1024414" y="6490573"/>
            <a:ext cx="21907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2381488" y="6377226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Умение уступать дорогу.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74C5D4-AC98-4508-8FD7-00D9F430F34C}"/>
              </a:ext>
            </a:extLst>
          </p:cNvPr>
          <p:cNvSpPr txBox="1"/>
          <p:nvPr/>
        </p:nvSpPr>
        <p:spPr>
          <a:xfrm>
            <a:off x="195943" y="2394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65976" y="1578029"/>
            <a:ext cx="10179010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Правовая ответственность участников дорожного движения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800118"/>
            <a:ext cx="6408063" cy="2387084"/>
          </a:xfrm>
          <a:prstGeom prst="roundRect">
            <a:avLst>
              <a:gd name="adj" fmla="val 1425"/>
            </a:avLst>
          </a:prstGeom>
          <a:solidFill>
            <a:srgbClr val="325F7B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4026932"/>
            <a:ext cx="59544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За нарушение правил дорожного движения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0604" y="4871680"/>
            <a:ext cx="59544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За нарушение правил дорожного движения установлены различные виды наказаний, от штрафов до лишения водительских прав.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28667" y="3800118"/>
            <a:ext cx="6408063" cy="2387084"/>
          </a:xfrm>
          <a:prstGeom prst="roundRect">
            <a:avLst>
              <a:gd name="adj" fmla="val 1425"/>
            </a:avLst>
          </a:prstGeom>
          <a:solidFill>
            <a:srgbClr val="325F7B"/>
          </a:solidFill>
          <a:ln/>
        </p:spPr>
      </p:sp>
      <p:sp>
        <p:nvSpPr>
          <p:cNvPr id="7" name="Text 5"/>
          <p:cNvSpPr/>
          <p:nvPr/>
        </p:nvSpPr>
        <p:spPr>
          <a:xfrm>
            <a:off x="7655481" y="4026932"/>
            <a:ext cx="30268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За причинение вреда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55481" y="4517350"/>
            <a:ext cx="59544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 случае, если вы нарушили правила дорожного движения и в результате этого произошла авария, вы будете нести ответственность за причиненный вред.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64C7F-D84F-49CE-B343-252F1BF1785B}"/>
              </a:ext>
            </a:extLst>
          </p:cNvPr>
          <p:cNvSpPr txBox="1"/>
          <p:nvPr/>
        </p:nvSpPr>
        <p:spPr>
          <a:xfrm>
            <a:off x="195943" y="2394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726418"/>
            <a:ext cx="1213151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Профессиональные компетенции водителя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775359"/>
            <a:ext cx="3260646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6022777"/>
            <a:ext cx="280701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Знание правил дорожного движения.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4435" y="4775359"/>
            <a:ext cx="3260765" cy="90725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4281249" y="6022777"/>
            <a:ext cx="280713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Опыт вождения в различных условиях.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775359"/>
            <a:ext cx="3260646" cy="90725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7542014" y="6022777"/>
            <a:ext cx="280701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Умение управлять автомобилем.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5846" y="4775359"/>
            <a:ext cx="3260765" cy="907256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10802660" y="6022777"/>
            <a:ext cx="280713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Ответственность за безопасность себя и других.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3660C8-6A69-4411-A0CC-A210026D43F2}"/>
              </a:ext>
            </a:extLst>
          </p:cNvPr>
          <p:cNvSpPr txBox="1"/>
          <p:nvPr/>
        </p:nvSpPr>
        <p:spPr>
          <a:xfrm>
            <a:off x="195943" y="2394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460</Words>
  <Application>Microsoft Office PowerPoint</Application>
  <PresentationFormat>Произвольный</PresentationFormat>
  <Paragraphs>56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2025-02-10T17:17:14Z</dcterms:created>
  <dcterms:modified xsi:type="dcterms:W3CDTF">2025-02-10T17:22:07Z</dcterms:modified>
</cp:coreProperties>
</file>