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1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11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12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F1F1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12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F1F1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12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F1F1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12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F1F1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12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F1F1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12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F1F1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12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F1F1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8690"/>
            <a:ext cx="7315200" cy="1417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kern="0" spc="-45" dirty="0">
                <a:solidFill>
                  <a:srgbClr val="FA95AF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Россия индустриальная: добыча и переработка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163286" y="1572885"/>
            <a:ext cx="6999514" cy="22044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Добро пожаловать на профориентационный урок "Россия – мои горизонты"! Сегодня мы погрузимся в мир российской индустрии, узнаем о роли добывающей и перерабатывающей промышленности в нашей экономике, познакомимся с современными технологиями и профессиями, а также выясним, какие навыки и знания нужны для успешной карьеры в этой сфере.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DCAF0A-59A2-41B5-A335-6D749C3CBEB9}"/>
              </a:ext>
            </a:extLst>
          </p:cNvPr>
          <p:cNvSpPr txBox="1"/>
          <p:nvPr/>
        </p:nvSpPr>
        <p:spPr>
          <a:xfrm>
            <a:off x="0" y="4621940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по теме: «Тема 18. Россия индустриальная: добыча и переработка - профориентационный урок "Россия – мои горизонты" - четверг, 23.01.2025 (23 января 2025 года)» 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E1DFCE-316D-43A3-9945-D86439EEDF44}"/>
              </a:ext>
            </a:extLst>
          </p:cNvPr>
          <p:cNvSpPr txBox="1"/>
          <p:nvPr/>
        </p:nvSpPr>
        <p:spPr>
          <a:xfrm>
            <a:off x="12725398" y="2075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59706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45" dirty="0">
                <a:solidFill>
                  <a:srgbClr val="FA95AF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Значение добывающей и перерабатывающей промышленности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4442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22" dirty="0">
                <a:solidFill>
                  <a:srgbClr val="FA95AF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Экономический рост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4025384"/>
            <a:ext cx="3978116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Добыча и переработка природных ресурсов - фундамент российской экономики. Эти отрасли обеспечивают сырьем различные производства, создают рабочие места и приносят значительную часть доходов в бюджет страны.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5332928" y="34442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22" dirty="0">
                <a:solidFill>
                  <a:srgbClr val="FA95AF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Развитие регионов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32928" y="4025384"/>
            <a:ext cx="3978116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Добывающие предприятия часто расположены в удаленных регионах, где обеспечивают жизнедеятельность целых городов и поселков. Развитие инфраструктуры в этих районах неразрывно связано с работой промышленности.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872067" y="3444240"/>
            <a:ext cx="334458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22" dirty="0">
                <a:solidFill>
                  <a:srgbClr val="FA95AF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Обеспечение населения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72067" y="4025384"/>
            <a:ext cx="397811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Добыча и переработка обеспечивают население необходимыми ресурсами - от энергии до металлов. От качества работы этих отраслей зависит комфорт жизни каждого из нас.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A3CC35-350D-4A86-A006-B4052FA23748}"/>
              </a:ext>
            </a:extLst>
          </p:cNvPr>
          <p:cNvSpPr txBox="1"/>
          <p:nvPr/>
        </p:nvSpPr>
        <p:spPr>
          <a:xfrm>
            <a:off x="12725398" y="2075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10289"/>
            <a:ext cx="1080932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45" dirty="0">
                <a:solidFill>
                  <a:srgbClr val="FA95AF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Современные технологии и инновации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3614380"/>
            <a:ext cx="396835" cy="396835"/>
          </a:xfrm>
          <a:prstGeom prst="roundRect">
            <a:avLst>
              <a:gd name="adj" fmla="val 8574"/>
            </a:avLst>
          </a:prstGeom>
          <a:solidFill>
            <a:srgbClr val="FA95AE"/>
          </a:solidFill>
          <a:ln/>
        </p:spPr>
      </p:sp>
      <p:sp>
        <p:nvSpPr>
          <p:cNvPr id="4" name="Text 2"/>
          <p:cNvSpPr/>
          <p:nvPr/>
        </p:nvSpPr>
        <p:spPr>
          <a:xfrm>
            <a:off x="1417439" y="36143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22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Цифровизация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417439" y="4104799"/>
            <a:ext cx="3572708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Внедрение интеллектуальных систем в добыче позволяет увеличить производительность, сократить издержки и обеспечить безопасность работ.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216962" y="3614380"/>
            <a:ext cx="396835" cy="396835"/>
          </a:xfrm>
          <a:prstGeom prst="roundRect">
            <a:avLst>
              <a:gd name="adj" fmla="val 8574"/>
            </a:avLst>
          </a:prstGeom>
          <a:solidFill>
            <a:srgbClr val="FA95AE"/>
          </a:solidFill>
          <a:ln/>
        </p:spPr>
      </p:sp>
      <p:sp>
        <p:nvSpPr>
          <p:cNvPr id="7" name="Text 5"/>
          <p:cNvSpPr/>
          <p:nvPr/>
        </p:nvSpPr>
        <p:spPr>
          <a:xfrm>
            <a:off x="5840611" y="36143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22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Новые материалы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840611" y="4104799"/>
            <a:ext cx="3572708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Разработка новых материалов, устойчивых к экстремальным условиям работы, делает добычу и переработку более эффективной.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9640133" y="3614380"/>
            <a:ext cx="396835" cy="396835"/>
          </a:xfrm>
          <a:prstGeom prst="roundRect">
            <a:avLst>
              <a:gd name="adj" fmla="val 8574"/>
            </a:avLst>
          </a:prstGeom>
          <a:solidFill>
            <a:srgbClr val="FA95AE"/>
          </a:solidFill>
          <a:ln/>
        </p:spPr>
      </p:sp>
      <p:sp>
        <p:nvSpPr>
          <p:cNvPr id="10" name="Text 8"/>
          <p:cNvSpPr/>
          <p:nvPr/>
        </p:nvSpPr>
        <p:spPr>
          <a:xfrm>
            <a:off x="10263783" y="36143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22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Автоматизация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0263783" y="4104799"/>
            <a:ext cx="3572708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Автоматизация производственных процессов позволяет снизить риск ошибок и увеличить скорость работы.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6865B4-DFE8-4C4D-9C41-39F16A264A45}"/>
              </a:ext>
            </a:extLst>
          </p:cNvPr>
          <p:cNvSpPr txBox="1"/>
          <p:nvPr/>
        </p:nvSpPr>
        <p:spPr>
          <a:xfrm>
            <a:off x="12725398" y="2075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3073" y="608648"/>
            <a:ext cx="9895642" cy="690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kern="0" spc="-43" dirty="0">
                <a:solidFill>
                  <a:srgbClr val="FA95AF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Работодатели и кадровый потенциал</a:t>
            </a:r>
            <a:endParaRPr lang="en-US" sz="4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226" y="1630085"/>
            <a:ext cx="552212" cy="55221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462683" y="2403158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kern="0" spc="-22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Газпром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73073" y="2880717"/>
            <a:ext cx="4140518" cy="1413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Крупнейший в мире экспортер природного газа, осуществляет добычу, транспортировку и переработку газа в России и за рубежом.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8975" y="1630085"/>
            <a:ext cx="552212" cy="55221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934551" y="2403158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kern="0" spc="-22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Роснефть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44822" y="2880717"/>
            <a:ext cx="4140637" cy="1060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Одна из крупнейших нефтяных компаний в мире, занимается добычей, переработкой и продажей нефти и газа.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0843" y="1630085"/>
            <a:ext cx="552212" cy="55221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406420" y="2403158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kern="0" spc="-22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Норникель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716691" y="2880717"/>
            <a:ext cx="4140637" cy="1060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Крупнейший в мире производитель никеля и палладия, также добывает медь, платину и другие металлы.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8975" y="4956810"/>
            <a:ext cx="552212" cy="552212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5934551" y="5729883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kern="0" spc="-22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СУЭК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5244822" y="6207443"/>
            <a:ext cx="4140637" cy="1413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Крупнейшая угледобывающая компания в России, обеспечивает угольным топливом энергетические и промышленные предприятия.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58F91D-BFDF-465E-BA50-7652B99AEA78}"/>
              </a:ext>
            </a:extLst>
          </p:cNvPr>
          <p:cNvSpPr txBox="1"/>
          <p:nvPr/>
        </p:nvSpPr>
        <p:spPr>
          <a:xfrm>
            <a:off x="12725398" y="2075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28171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8770" y="2785110"/>
            <a:ext cx="5781913" cy="5704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450"/>
              </a:lnSpc>
              <a:buNone/>
            </a:pPr>
            <a:r>
              <a:rPr lang="en-US" sz="3550" kern="0" spc="-36" dirty="0">
                <a:solidFill>
                  <a:srgbClr val="FA95AF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Профориентация 6-7 класс</a:t>
            </a:r>
            <a:endParaRPr lang="en-US" sz="3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38770" y="5137190"/>
            <a:ext cx="13352859" cy="22860"/>
          </a:xfrm>
          <a:prstGeom prst="roundRect">
            <a:avLst>
              <a:gd name="adj" fmla="val 119776"/>
            </a:avLst>
          </a:prstGeom>
          <a:solidFill>
            <a:srgbClr val="575757"/>
          </a:solidFill>
          <a:ln/>
        </p:spPr>
      </p:sp>
      <p:sp>
        <p:nvSpPr>
          <p:cNvPr id="5" name="Shape 2"/>
          <p:cNvSpPr/>
          <p:nvPr/>
        </p:nvSpPr>
        <p:spPr>
          <a:xfrm>
            <a:off x="3919776" y="4498479"/>
            <a:ext cx="22860" cy="638770"/>
          </a:xfrm>
          <a:prstGeom prst="roundRect">
            <a:avLst>
              <a:gd name="adj" fmla="val 119776"/>
            </a:avLst>
          </a:prstGeom>
          <a:solidFill>
            <a:srgbClr val="E07B94"/>
          </a:solidFill>
          <a:ln/>
        </p:spPr>
      </p:sp>
      <p:sp>
        <p:nvSpPr>
          <p:cNvPr id="6" name="Shape 3"/>
          <p:cNvSpPr/>
          <p:nvPr/>
        </p:nvSpPr>
        <p:spPr>
          <a:xfrm>
            <a:off x="3725942" y="4931866"/>
            <a:ext cx="410647" cy="410647"/>
          </a:xfrm>
          <a:prstGeom prst="roundRect">
            <a:avLst>
              <a:gd name="adj" fmla="val 6668"/>
            </a:avLst>
          </a:prstGeom>
          <a:solidFill>
            <a:srgbClr val="FA95AE"/>
          </a:solidFill>
          <a:ln/>
        </p:spPr>
      </p:sp>
      <p:sp>
        <p:nvSpPr>
          <p:cNvPr id="7" name="Text 4"/>
          <p:cNvSpPr/>
          <p:nvPr/>
        </p:nvSpPr>
        <p:spPr>
          <a:xfrm>
            <a:off x="3887391" y="5000208"/>
            <a:ext cx="87749" cy="2738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kern="0" spc="-22" dirty="0">
                <a:solidFill>
                  <a:srgbClr val="000000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1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2790468" y="3629263"/>
            <a:ext cx="2281714" cy="2851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750" kern="0" spc="-18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Геолог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821293" y="4023836"/>
            <a:ext cx="6220063" cy="291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kern="0" spc="-29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Изучает геологические слои Земли в поисках полезных ископаемых.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7303532" y="5137130"/>
            <a:ext cx="22860" cy="638770"/>
          </a:xfrm>
          <a:prstGeom prst="roundRect">
            <a:avLst>
              <a:gd name="adj" fmla="val 119776"/>
            </a:avLst>
          </a:prstGeom>
          <a:solidFill>
            <a:srgbClr val="E07B94"/>
          </a:solidFill>
          <a:ln/>
        </p:spPr>
      </p:sp>
      <p:sp>
        <p:nvSpPr>
          <p:cNvPr id="11" name="Shape 8"/>
          <p:cNvSpPr/>
          <p:nvPr/>
        </p:nvSpPr>
        <p:spPr>
          <a:xfrm>
            <a:off x="7109698" y="4931866"/>
            <a:ext cx="410647" cy="410647"/>
          </a:xfrm>
          <a:prstGeom prst="roundRect">
            <a:avLst>
              <a:gd name="adj" fmla="val 6668"/>
            </a:avLst>
          </a:prstGeom>
          <a:solidFill>
            <a:srgbClr val="FA95AE"/>
          </a:solidFill>
          <a:ln/>
        </p:spPr>
      </p:sp>
      <p:sp>
        <p:nvSpPr>
          <p:cNvPr id="12" name="Text 9"/>
          <p:cNvSpPr/>
          <p:nvPr/>
        </p:nvSpPr>
        <p:spPr>
          <a:xfrm>
            <a:off x="7248644" y="5000208"/>
            <a:ext cx="132636" cy="2738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kern="0" spc="-22" dirty="0">
                <a:solidFill>
                  <a:srgbClr val="000000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2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6174224" y="5958602"/>
            <a:ext cx="2281714" cy="2851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750" kern="0" spc="-18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Бурильщик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4205049" y="6353175"/>
            <a:ext cx="6220182" cy="291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kern="0" spc="-29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Пробуривает скважины для добычи нефти, газа и воды.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10687407" y="4498479"/>
            <a:ext cx="22860" cy="638770"/>
          </a:xfrm>
          <a:prstGeom prst="roundRect">
            <a:avLst>
              <a:gd name="adj" fmla="val 119776"/>
            </a:avLst>
          </a:prstGeom>
          <a:solidFill>
            <a:srgbClr val="E07B94"/>
          </a:solidFill>
          <a:ln/>
        </p:spPr>
      </p:sp>
      <p:sp>
        <p:nvSpPr>
          <p:cNvPr id="16" name="Shape 13"/>
          <p:cNvSpPr/>
          <p:nvPr/>
        </p:nvSpPr>
        <p:spPr>
          <a:xfrm>
            <a:off x="10493573" y="4931866"/>
            <a:ext cx="410647" cy="410647"/>
          </a:xfrm>
          <a:prstGeom prst="roundRect">
            <a:avLst>
              <a:gd name="adj" fmla="val 6668"/>
            </a:avLst>
          </a:prstGeom>
          <a:solidFill>
            <a:srgbClr val="FA95AE"/>
          </a:solidFill>
          <a:ln/>
        </p:spPr>
      </p:sp>
      <p:sp>
        <p:nvSpPr>
          <p:cNvPr id="17" name="Text 14"/>
          <p:cNvSpPr/>
          <p:nvPr/>
        </p:nvSpPr>
        <p:spPr>
          <a:xfrm>
            <a:off x="10632519" y="5000208"/>
            <a:ext cx="132636" cy="2738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kern="0" spc="-22" dirty="0">
                <a:solidFill>
                  <a:srgbClr val="000000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3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9558099" y="3629263"/>
            <a:ext cx="2281714" cy="2851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750" kern="0" spc="-18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Лаборант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7588925" y="4023836"/>
            <a:ext cx="6220182" cy="291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kern="0" spc="-29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Проводит анализы почвы, воды и других образцов в лаборатории.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638770" y="6850380"/>
            <a:ext cx="13352859" cy="8758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400" kern="0" spc="-29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На этом этапе мы знакомим школьников с базовыми профессиями отрасли, показываем связь школьных предметов (физика, химия, география) с работой профессионалов. В качестве игрового задания предлагаем "Юный исследователь недр", где ребята смогут применить свои знания в практике. Также обсуждаем увлечения и хобби, полезные для работы в отрасли.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112E13-D233-47C0-B211-7AB5969E1360}"/>
              </a:ext>
            </a:extLst>
          </p:cNvPr>
          <p:cNvSpPr txBox="1"/>
          <p:nvPr/>
        </p:nvSpPr>
        <p:spPr>
          <a:xfrm>
            <a:off x="12725398" y="2075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245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6274" y="523399"/>
            <a:ext cx="6029325" cy="5948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650"/>
              </a:lnSpc>
              <a:buNone/>
            </a:pPr>
            <a:r>
              <a:rPr lang="en-US" sz="3700" kern="0" spc="-37" dirty="0">
                <a:solidFill>
                  <a:srgbClr val="FA95AF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Профориентация 8-9 класс</a:t>
            </a:r>
            <a:endParaRPr lang="en-US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74" y="1403747"/>
            <a:ext cx="951786" cy="152280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903571" y="1594009"/>
            <a:ext cx="2379464" cy="297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kern="0" spc="-19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Шахтер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1903571" y="2005608"/>
            <a:ext cx="6574155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kern="0" spc="-30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Добывает уголь и другие полезные ископаемые в шахтах.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274" y="2926556"/>
            <a:ext cx="951786" cy="152280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903571" y="3116818"/>
            <a:ext cx="2379464" cy="297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kern="0" spc="-19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Металлург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1903571" y="3528417"/>
            <a:ext cx="6574155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kern="0" spc="-30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Перерабатывает металлические руды в сталь, алюминий и другие металлы.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274" y="4449366"/>
            <a:ext cx="951786" cy="152280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903571" y="4639628"/>
            <a:ext cx="2379464" cy="297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kern="0" spc="-19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Нефтяник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1903571" y="5051227"/>
            <a:ext cx="6574155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kern="0" spc="-30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Добывает нефть и газ на платформах и в скважинах.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666274" y="6186249"/>
            <a:ext cx="7811453" cy="15228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450" kern="0" spc="-30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На этом уровне проводим детальный разбор профессий отрасли, знакомим школьников с учебными заведениями СПО. В качестве практического задания предлагаем "Мой профессиональный маршрут", где ребята могут определить свою траекторию развития в отрасли. Групповая работа "Карта компетенций" поможет понять, какие навыки и знания необходимы для работы в отрасли.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029153-C973-4E95-B871-76AE40FDCC2B}"/>
              </a:ext>
            </a:extLst>
          </p:cNvPr>
          <p:cNvSpPr txBox="1"/>
          <p:nvPr/>
        </p:nvSpPr>
        <p:spPr>
          <a:xfrm>
            <a:off x="12725398" y="2075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22134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1983" y="2709982"/>
            <a:ext cx="5841682" cy="555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350"/>
              </a:lnSpc>
              <a:buNone/>
            </a:pPr>
            <a:r>
              <a:rPr lang="en-US" sz="3450" kern="0" spc="-35" dirty="0">
                <a:solidFill>
                  <a:srgbClr val="FA95AF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Профориентация 10-11 класс</a:t>
            </a:r>
            <a:endParaRPr lang="en-US" sz="3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4168" y="3531870"/>
            <a:ext cx="2208728" cy="102381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932873" y="3992999"/>
            <a:ext cx="71199" cy="3554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kern="0" spc="-17" dirty="0">
                <a:solidFill>
                  <a:srgbClr val="000000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1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5250537" y="3709511"/>
            <a:ext cx="2221349" cy="277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kern="0" spc="-17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Инженер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5250537" y="4093726"/>
            <a:ext cx="3709868" cy="2843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kern="0" spc="-28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Разрабатывает и внедряет новые технологии.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4"/>
          <p:cNvSpPr/>
          <p:nvPr/>
        </p:nvSpPr>
        <p:spPr>
          <a:xfrm>
            <a:off x="5117306" y="4568309"/>
            <a:ext cx="8846701" cy="11430"/>
          </a:xfrm>
          <a:prstGeom prst="roundRect">
            <a:avLst>
              <a:gd name="adj" fmla="val 233222"/>
            </a:avLst>
          </a:prstGeom>
          <a:solidFill>
            <a:srgbClr val="FA95AE"/>
          </a:solidFill>
          <a:ln/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9744" y="4600099"/>
            <a:ext cx="4417457" cy="102381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3914656" y="4934307"/>
            <a:ext cx="107513" cy="3554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kern="0" spc="-17" dirty="0">
                <a:solidFill>
                  <a:srgbClr val="000000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2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6354842" y="4777740"/>
            <a:ext cx="2221349" cy="277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kern="0" spc="-17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Менеджер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6354842" y="5161955"/>
            <a:ext cx="3375541" cy="2843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kern="0" spc="-28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Организует производственные процессы.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8"/>
          <p:cNvSpPr/>
          <p:nvPr/>
        </p:nvSpPr>
        <p:spPr>
          <a:xfrm>
            <a:off x="6221611" y="5636538"/>
            <a:ext cx="7742396" cy="11430"/>
          </a:xfrm>
          <a:prstGeom prst="roundRect">
            <a:avLst>
              <a:gd name="adj" fmla="val 233222"/>
            </a:avLst>
          </a:prstGeom>
          <a:solidFill>
            <a:srgbClr val="FA95AE"/>
          </a:solidFill>
          <a:ln/>
        </p:spPr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439" y="5668327"/>
            <a:ext cx="6626185" cy="1023818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3914656" y="6002536"/>
            <a:ext cx="107513" cy="3554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kern="0" spc="-17" dirty="0">
                <a:solidFill>
                  <a:srgbClr val="000000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3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7459266" y="5845969"/>
            <a:ext cx="2221349" cy="277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kern="0" spc="-17" dirty="0">
                <a:solidFill>
                  <a:srgbClr val="E0D6DE"/>
                </a:solidFill>
                <a:latin typeface="Arial" panose="020B0604020202020204" pitchFamily="34" charset="0"/>
                <a:ea typeface="Anton" pitchFamily="34" charset="-122"/>
                <a:cs typeface="Arial" panose="020B0604020202020204" pitchFamily="34" charset="0"/>
              </a:rPr>
              <a:t>Специалист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1"/>
          <p:cNvSpPr/>
          <p:nvPr/>
        </p:nvSpPr>
        <p:spPr>
          <a:xfrm>
            <a:off x="7459266" y="6230183"/>
            <a:ext cx="4414599" cy="2843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kern="0" spc="-28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Обеспечивает безопасность и эффективность работы.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2"/>
          <p:cNvSpPr/>
          <p:nvPr/>
        </p:nvSpPr>
        <p:spPr>
          <a:xfrm>
            <a:off x="621983" y="6892052"/>
            <a:ext cx="13386435" cy="8529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1350" kern="0" spc="-28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На самом старшем уровне мы углубляемся в изучение инженерных специальностей в отрасли. Знакомим школьников с программами высшего образования по направлениям "Горное дело", "Нефтегазовое дело", "Металлургия". Показываем, как построить успешную карьерную траекторию в индустриальном секторе. Практикум "Составление резюме" поможет школьникам подготовить документы для работы в добывающей компании.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6E8B0D-DD1B-403E-B7CB-29BE21654253}"/>
              </a:ext>
            </a:extLst>
          </p:cNvPr>
          <p:cNvSpPr txBox="1"/>
          <p:nvPr/>
        </p:nvSpPr>
        <p:spPr>
          <a:xfrm>
            <a:off x="12725398" y="2075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628</Words>
  <Application>Microsoft Office PowerPoint</Application>
  <PresentationFormat>Произвольный</PresentationFormat>
  <Paragraphs>72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2025-01-03T17:37:25Z</dcterms:created>
  <dcterms:modified xsi:type="dcterms:W3CDTF">2025-01-03T17:44:51Z</dcterms:modified>
</cp:coreProperties>
</file>