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9C82"/>
    <a:srgbClr val="123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9479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3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22753"/>
            <a:ext cx="7315200" cy="32211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300"/>
              </a:lnSpc>
              <a:buNone/>
            </a:pPr>
            <a:r>
              <a:rPr lang="en-US" sz="3400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«Профессия: швея» — профориентационный урок «Россия – мои горизонты» из раздела курса «Россия индустриальная: легкая промышленность» - четверг, 30.01.2025 (30 января 2025 года)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261257" y="3579956"/>
            <a:ext cx="6923314" cy="8929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Добро пожаловать на профориентационный урок «Россия – мои горизонты»! Сегодня мы погружаемся в мир легкой промышленности, а именно – в профессию швеи.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ED7896-3248-4CAD-9117-5C205400FB56}"/>
              </a:ext>
            </a:extLst>
          </p:cNvPr>
          <p:cNvSpPr txBox="1"/>
          <p:nvPr/>
        </p:nvSpPr>
        <p:spPr>
          <a:xfrm>
            <a:off x="0" y="5262790"/>
            <a:ext cx="7315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 по теме: "Профессия: швея" - профориентационный урок "Россия – мои горизонты" - четверг, 30.01.2025 (30 января 2025 года) </a:t>
            </a:r>
          </a:p>
          <a:p>
            <a:pPr algn="ctr"/>
            <a:r>
              <a:rPr lang="uk-UA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</a:t>
            </a:r>
            <a:r>
              <a:rPr lang="ru-RU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УРОКИ» </a:t>
            </a:r>
            <a:r>
              <a:rPr lang="en-US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5F80A2-EA3A-43CF-918E-960B9C9A7AE5}"/>
              </a:ext>
            </a:extLst>
          </p:cNvPr>
          <p:cNvSpPr txBox="1"/>
          <p:nvPr/>
        </p:nvSpPr>
        <p:spPr>
          <a:xfrm>
            <a:off x="12714517" y="19594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410301"/>
            <a:ext cx="7408545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Общие факты о профессии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837724" y="3688675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Швея – это человек, который создает одежду, аксессуары и текстильные изделия.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5357813" y="3688675"/>
            <a:ext cx="3928586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Профессия швеи востребована во всех сферах жизни. Мы носим одежду, пользуемся сумками, одеялами, шторами – все это создают швеи.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9877901" y="3688675"/>
            <a:ext cx="3928586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Современная швея – это творческая профессия, которая сочетает в себе мастерство ручной работы и навыки работы с современным оборудованием.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E010F6-1A05-4E1C-9DC2-B5FFC4FA90FA}"/>
              </a:ext>
            </a:extLst>
          </p:cNvPr>
          <p:cNvSpPr txBox="1"/>
          <p:nvPr/>
        </p:nvSpPr>
        <p:spPr>
          <a:xfrm>
            <a:off x="12714517" y="19594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964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5099" y="3464362"/>
            <a:ext cx="5572720" cy="668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250"/>
              </a:lnSpc>
              <a:buNone/>
            </a:pPr>
            <a:r>
              <a:rPr lang="en-US" sz="4200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Профессии в отрасли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95099" y="4728805"/>
            <a:ext cx="397550" cy="397550"/>
          </a:xfrm>
          <a:prstGeom prst="roundRect">
            <a:avLst>
              <a:gd name="adj" fmla="val 8572"/>
            </a:avLst>
          </a:prstGeom>
          <a:solidFill>
            <a:srgbClr val="EF9C82"/>
          </a:solidFill>
          <a:ln/>
        </p:spPr>
      </p:sp>
      <p:sp>
        <p:nvSpPr>
          <p:cNvPr id="5" name="Text 2"/>
          <p:cNvSpPr/>
          <p:nvPr/>
        </p:nvSpPr>
        <p:spPr>
          <a:xfrm>
            <a:off x="1419820" y="4728805"/>
            <a:ext cx="2672596" cy="3340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Портной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419820" y="5199102"/>
            <a:ext cx="5781794" cy="7267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Специалист по пошиву одежды на заказ, от мужских костюмов до женских платьев.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7428786" y="4728805"/>
            <a:ext cx="397550" cy="397550"/>
          </a:xfrm>
          <a:prstGeom prst="roundRect">
            <a:avLst>
              <a:gd name="adj" fmla="val 8572"/>
            </a:avLst>
          </a:prstGeom>
          <a:solidFill>
            <a:srgbClr val="EF9C82"/>
          </a:solidFill>
          <a:ln/>
        </p:spPr>
      </p:sp>
      <p:sp>
        <p:nvSpPr>
          <p:cNvPr id="8" name="Text 5"/>
          <p:cNvSpPr/>
          <p:nvPr/>
        </p:nvSpPr>
        <p:spPr>
          <a:xfrm>
            <a:off x="8053507" y="4728805"/>
            <a:ext cx="2672596" cy="3340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Закройщик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8053507" y="5199102"/>
            <a:ext cx="5781794" cy="7267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Создает лекала для одежды, работая с тканью и бумагой.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795099" y="6408539"/>
            <a:ext cx="397550" cy="397550"/>
          </a:xfrm>
          <a:prstGeom prst="roundRect">
            <a:avLst>
              <a:gd name="adj" fmla="val 8572"/>
            </a:avLst>
          </a:prstGeom>
          <a:solidFill>
            <a:srgbClr val="EF9C82"/>
          </a:solidFill>
          <a:ln/>
        </p:spPr>
      </p:sp>
      <p:sp>
        <p:nvSpPr>
          <p:cNvPr id="11" name="Text 8"/>
          <p:cNvSpPr/>
          <p:nvPr/>
        </p:nvSpPr>
        <p:spPr>
          <a:xfrm>
            <a:off x="1419820" y="6408539"/>
            <a:ext cx="2672596" cy="3340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Модельер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419820" y="6878836"/>
            <a:ext cx="5781794" cy="7267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Разрабатывает дизайн одежды, создавая эскизы и коллекции.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7428786" y="6408539"/>
            <a:ext cx="397550" cy="397550"/>
          </a:xfrm>
          <a:prstGeom prst="roundRect">
            <a:avLst>
              <a:gd name="adj" fmla="val 8572"/>
            </a:avLst>
          </a:prstGeom>
          <a:solidFill>
            <a:srgbClr val="EF9C82"/>
          </a:solidFill>
          <a:ln/>
        </p:spPr>
      </p:sp>
      <p:sp>
        <p:nvSpPr>
          <p:cNvPr id="14" name="Text 11"/>
          <p:cNvSpPr/>
          <p:nvPr/>
        </p:nvSpPr>
        <p:spPr>
          <a:xfrm>
            <a:off x="8053507" y="6408539"/>
            <a:ext cx="2672596" cy="3340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Швея-фурнитурщик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8053507" y="6878836"/>
            <a:ext cx="5781794" cy="7267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Специалист по работе с фурнитурой, например, пуговицами, молниями, застежками.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F34E1D-7CBA-48BE-A39C-E2338419C62F}"/>
              </a:ext>
            </a:extLst>
          </p:cNvPr>
          <p:cNvSpPr txBox="1"/>
          <p:nvPr/>
        </p:nvSpPr>
        <p:spPr>
          <a:xfrm>
            <a:off x="12714517" y="19594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933450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Важные качества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7941" y="1996440"/>
            <a:ext cx="598408" cy="59840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469112" y="283416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Тонкая моторика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37724" y="3329702"/>
            <a:ext cx="407896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Точность движений и умение работать с мелкими деталями.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877" y="1996440"/>
            <a:ext cx="598408" cy="59840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820966" y="2834164"/>
            <a:ext cx="2988350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Художественный вкус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275659" y="3329702"/>
            <a:ext cx="407896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Способность видеть красоту в формах, цветах и тканях.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3932" y="1996440"/>
            <a:ext cx="598408" cy="59840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0344983" y="283416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Креативность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9713595" y="3329702"/>
            <a:ext cx="4079081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Способность придумывать новые идеи для дизайна одежды.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5877" y="4813816"/>
            <a:ext cx="598408" cy="598408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5907048" y="565154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Терпение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5275659" y="6147078"/>
            <a:ext cx="4078962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Швейные работы могут быть долгими и требуют сосредоточенности.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9C3595-2CC7-473C-836B-70BC0CD8219E}"/>
              </a:ext>
            </a:extLst>
          </p:cNvPr>
          <p:cNvSpPr txBox="1"/>
          <p:nvPr/>
        </p:nvSpPr>
        <p:spPr>
          <a:xfrm>
            <a:off x="12714517" y="19594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367909"/>
            <a:ext cx="7502723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Возможности для развития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837724" y="2550676"/>
            <a:ext cx="2159079" cy="1357193"/>
          </a:xfrm>
          <a:prstGeom prst="roundRect">
            <a:avLst>
              <a:gd name="adj" fmla="val 2646"/>
            </a:avLst>
          </a:prstGeom>
          <a:solidFill>
            <a:srgbClr val="EF9C82"/>
          </a:solidFill>
          <a:ln/>
        </p:spPr>
      </p:sp>
      <p:sp>
        <p:nvSpPr>
          <p:cNvPr id="4" name="Text 2"/>
          <p:cNvSpPr/>
          <p:nvPr/>
        </p:nvSpPr>
        <p:spPr>
          <a:xfrm>
            <a:off x="1077039" y="2989898"/>
            <a:ext cx="105966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dirty="0">
                <a:solidFill>
                  <a:srgbClr val="000000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1</a:t>
            </a:r>
            <a:endParaRPr lang="en-US" sz="2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3236119" y="278999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F9C82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Мастер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3236119" y="3285530"/>
            <a:ext cx="857476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EF9C82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Повышение квалификации, специализация на конкретном виде пошива.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3116461" y="3892629"/>
            <a:ext cx="10556558" cy="15240"/>
          </a:xfrm>
          <a:prstGeom prst="roundRect">
            <a:avLst>
              <a:gd name="adj" fmla="val 235611"/>
            </a:avLst>
          </a:prstGeom>
          <a:solidFill>
            <a:srgbClr val="EF9C82"/>
          </a:solidFill>
          <a:ln/>
        </p:spPr>
      </p:sp>
      <p:sp>
        <p:nvSpPr>
          <p:cNvPr id="8" name="Shape 6"/>
          <p:cNvSpPr/>
          <p:nvPr/>
        </p:nvSpPr>
        <p:spPr>
          <a:xfrm>
            <a:off x="837724" y="4027527"/>
            <a:ext cx="4318278" cy="1357193"/>
          </a:xfrm>
          <a:prstGeom prst="roundRect">
            <a:avLst>
              <a:gd name="adj" fmla="val 2646"/>
            </a:avLst>
          </a:prstGeom>
          <a:solidFill>
            <a:srgbClr val="EF9C82"/>
          </a:solidFill>
          <a:ln/>
        </p:spPr>
      </p:sp>
      <p:sp>
        <p:nvSpPr>
          <p:cNvPr id="9" name="Text 7"/>
          <p:cNvSpPr/>
          <p:nvPr/>
        </p:nvSpPr>
        <p:spPr>
          <a:xfrm>
            <a:off x="1077039" y="4466749"/>
            <a:ext cx="160377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dirty="0">
                <a:solidFill>
                  <a:srgbClr val="000000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2</a:t>
            </a:r>
            <a:endParaRPr lang="en-US" sz="2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395317" y="426684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F9C82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Преподаватель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395317" y="4762381"/>
            <a:ext cx="539305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EF9C82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Делится своим опытом и знаниями с другими.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5275659" y="5369481"/>
            <a:ext cx="8397359" cy="15240"/>
          </a:xfrm>
          <a:prstGeom prst="roundRect">
            <a:avLst>
              <a:gd name="adj" fmla="val 235611"/>
            </a:avLst>
          </a:prstGeom>
          <a:solidFill>
            <a:srgbClr val="EF9C82"/>
          </a:solidFill>
          <a:ln/>
        </p:spPr>
      </p:sp>
      <p:sp>
        <p:nvSpPr>
          <p:cNvPr id="13" name="Shape 11"/>
          <p:cNvSpPr/>
          <p:nvPr/>
        </p:nvSpPr>
        <p:spPr>
          <a:xfrm>
            <a:off x="837724" y="5504378"/>
            <a:ext cx="6477476" cy="1357193"/>
          </a:xfrm>
          <a:prstGeom prst="roundRect">
            <a:avLst>
              <a:gd name="adj" fmla="val 2646"/>
            </a:avLst>
          </a:prstGeom>
          <a:solidFill>
            <a:srgbClr val="EF9C82"/>
          </a:solidFill>
          <a:ln/>
        </p:spPr>
      </p:sp>
      <p:sp>
        <p:nvSpPr>
          <p:cNvPr id="14" name="Text 12"/>
          <p:cNvSpPr/>
          <p:nvPr/>
        </p:nvSpPr>
        <p:spPr>
          <a:xfrm>
            <a:off x="1077039" y="5943600"/>
            <a:ext cx="162758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dirty="0">
                <a:solidFill>
                  <a:srgbClr val="000000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3</a:t>
            </a:r>
            <a:endParaRPr lang="en-US" sz="2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7554516" y="574369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F9C82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Дизайнер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554516" y="6239232"/>
            <a:ext cx="5819180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EF9C82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Создаёт собственные коллекции одежды и бренд.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48252D-7159-4940-85A6-CF1DB23B8B98}"/>
              </a:ext>
            </a:extLst>
          </p:cNvPr>
          <p:cNvSpPr txBox="1"/>
          <p:nvPr/>
        </p:nvSpPr>
        <p:spPr>
          <a:xfrm>
            <a:off x="12714517" y="19594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308140"/>
            <a:ext cx="9296876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Ролевая игра: День в жизни швеи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1181457" y="2371130"/>
            <a:ext cx="30480" cy="4550212"/>
          </a:xfrm>
          <a:prstGeom prst="roundRect">
            <a:avLst>
              <a:gd name="adj" fmla="val 117806"/>
            </a:avLst>
          </a:prstGeom>
          <a:solidFill>
            <a:srgbClr val="4A6B6A"/>
          </a:solidFill>
          <a:ln/>
        </p:spPr>
      </p:sp>
      <p:sp>
        <p:nvSpPr>
          <p:cNvPr id="4" name="Shape 2"/>
          <p:cNvSpPr/>
          <p:nvPr/>
        </p:nvSpPr>
        <p:spPr>
          <a:xfrm>
            <a:off x="1435477" y="2894290"/>
            <a:ext cx="837724" cy="30480"/>
          </a:xfrm>
          <a:prstGeom prst="roundRect">
            <a:avLst>
              <a:gd name="adj" fmla="val 117806"/>
            </a:avLst>
          </a:prstGeom>
          <a:solidFill>
            <a:srgbClr val="4A6B6A"/>
          </a:solidFill>
          <a:ln/>
        </p:spPr>
      </p:sp>
      <p:sp>
        <p:nvSpPr>
          <p:cNvPr id="5" name="Shape 3"/>
          <p:cNvSpPr/>
          <p:nvPr/>
        </p:nvSpPr>
        <p:spPr>
          <a:xfrm>
            <a:off x="927437" y="2640330"/>
            <a:ext cx="538520" cy="538520"/>
          </a:xfrm>
          <a:prstGeom prst="roundRect">
            <a:avLst>
              <a:gd name="adj" fmla="val 6668"/>
            </a:avLst>
          </a:prstGeom>
          <a:solidFill>
            <a:srgbClr val="EF9C82"/>
          </a:solidFill>
          <a:ln/>
        </p:spPr>
      </p:sp>
      <p:sp>
        <p:nvSpPr>
          <p:cNvPr id="6" name="Text 4"/>
          <p:cNvSpPr/>
          <p:nvPr/>
        </p:nvSpPr>
        <p:spPr>
          <a:xfrm>
            <a:off x="1136868" y="2740581"/>
            <a:ext cx="119658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513290" y="261044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Утро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513290" y="3105983"/>
            <a:ext cx="112793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Швея приходит в ателье, проверяет заказы, готовит рабочее место.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1435477" y="4490799"/>
            <a:ext cx="837724" cy="30480"/>
          </a:xfrm>
          <a:prstGeom prst="roundRect">
            <a:avLst>
              <a:gd name="adj" fmla="val 117806"/>
            </a:avLst>
          </a:prstGeom>
          <a:solidFill>
            <a:srgbClr val="4A6B6A"/>
          </a:solidFill>
          <a:ln/>
        </p:spPr>
      </p:sp>
      <p:sp>
        <p:nvSpPr>
          <p:cNvPr id="10" name="Shape 8"/>
          <p:cNvSpPr/>
          <p:nvPr/>
        </p:nvSpPr>
        <p:spPr>
          <a:xfrm>
            <a:off x="927437" y="4236839"/>
            <a:ext cx="538520" cy="538520"/>
          </a:xfrm>
          <a:prstGeom prst="roundRect">
            <a:avLst>
              <a:gd name="adj" fmla="val 6668"/>
            </a:avLst>
          </a:prstGeom>
          <a:solidFill>
            <a:srgbClr val="EF9C82"/>
          </a:solidFill>
          <a:ln/>
        </p:spPr>
      </p:sp>
      <p:sp>
        <p:nvSpPr>
          <p:cNvPr id="11" name="Text 9"/>
          <p:cNvSpPr/>
          <p:nvPr/>
        </p:nvSpPr>
        <p:spPr>
          <a:xfrm>
            <a:off x="1106031" y="4337090"/>
            <a:ext cx="181213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2513290" y="420695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День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513290" y="4702493"/>
            <a:ext cx="112793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Работа над заказом: кроит ткань, сшивает детали, примеряет на манекен.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1435477" y="6087308"/>
            <a:ext cx="837724" cy="30480"/>
          </a:xfrm>
          <a:prstGeom prst="roundRect">
            <a:avLst>
              <a:gd name="adj" fmla="val 117806"/>
            </a:avLst>
          </a:prstGeom>
          <a:solidFill>
            <a:srgbClr val="4A6B6A"/>
          </a:solidFill>
          <a:ln/>
        </p:spPr>
      </p:sp>
      <p:sp>
        <p:nvSpPr>
          <p:cNvPr id="15" name="Shape 13"/>
          <p:cNvSpPr/>
          <p:nvPr/>
        </p:nvSpPr>
        <p:spPr>
          <a:xfrm>
            <a:off x="927437" y="5833348"/>
            <a:ext cx="538520" cy="538520"/>
          </a:xfrm>
          <a:prstGeom prst="roundRect">
            <a:avLst>
              <a:gd name="adj" fmla="val 6668"/>
            </a:avLst>
          </a:prstGeom>
          <a:solidFill>
            <a:srgbClr val="EF9C82"/>
          </a:solidFill>
          <a:ln/>
        </p:spPr>
      </p:sp>
      <p:sp>
        <p:nvSpPr>
          <p:cNvPr id="16" name="Text 14"/>
          <p:cNvSpPr/>
          <p:nvPr/>
        </p:nvSpPr>
        <p:spPr>
          <a:xfrm>
            <a:off x="1104721" y="5933599"/>
            <a:ext cx="183833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2513290" y="580346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Вечер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2513290" y="6299002"/>
            <a:ext cx="112793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Завершает заказ, упаковывает одежду, готовится к следующему дню.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6A2D22-E6F4-4194-9197-1C64F839119D}"/>
              </a:ext>
            </a:extLst>
          </p:cNvPr>
          <p:cNvSpPr txBox="1"/>
          <p:nvPr/>
        </p:nvSpPr>
        <p:spPr>
          <a:xfrm>
            <a:off x="12714517" y="19594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921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4887873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Вопросы и ответы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837724" y="5950863"/>
            <a:ext cx="1295495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Теперь у вас есть возможность задать свои вопросы о профессии швеи!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B126B7-B6B3-479C-9247-B229F0AD9479}"/>
              </a:ext>
            </a:extLst>
          </p:cNvPr>
          <p:cNvSpPr txBox="1"/>
          <p:nvPr/>
        </p:nvSpPr>
        <p:spPr>
          <a:xfrm>
            <a:off x="12714517" y="19594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392</Words>
  <Application>Microsoft Office PowerPoint</Application>
  <PresentationFormat>Произвольный</PresentationFormat>
  <Paragraphs>63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2025-01-13T17:21:39Z</dcterms:created>
  <dcterms:modified xsi:type="dcterms:W3CDTF">2025-01-13T17:27:22Z</dcterms:modified>
</cp:coreProperties>
</file>