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483"/>
            <a:ext cx="7315200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Правила поведения в столовой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56714" y="1774489"/>
            <a:ext cx="7064829" cy="1926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Привет, ребята! Сегодня мы поговорим о важных правилах поведения в столовой. Это не просто набор формальностей, а часть нашей общей культуры. Помните, что наши действия влияют на настроение всех вокруг, и создать приятную и комфортную атмосферу в столовой зависит от каждого из нас.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750F0-67DA-4F13-99F6-60768EF35B19}"/>
              </a:ext>
            </a:extLst>
          </p:cNvPr>
          <p:cNvSpPr txBox="1"/>
          <p:nvPr/>
        </p:nvSpPr>
        <p:spPr>
          <a:xfrm>
            <a:off x="7315199" y="4114129"/>
            <a:ext cx="7315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"Правила поведения в столовой"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FB3E3-B0B9-43CA-910D-0183AAE11FEB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33719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Культура поведения в столовой как часть общей культуры человека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41400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Вежливость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731306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Приветствуйте официантов, говорите "спасибо" и "пожалуйста". Не кричите в столовой и не бегайте.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41400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Аккуратность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4731306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Соблюдайте чистоту в столовой: не мусорьте, не роняйте еду, пользуйтесь салфетками.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41400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Уважение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4731306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перебивайте друг друга, слушайте собеседников и не разговаривайте с полным ртом.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15F34-FF5F-43AF-B0DD-7A0DDF86C793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26400"/>
            <a:ext cx="1293090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Основные правила поведения до приёма пищи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958590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8512F"/>
          </a:solidFill>
          <a:ln/>
        </p:spPr>
        <p:txBody>
          <a:bodyPr/>
          <a:lstStyle/>
          <a:p>
            <a:endParaRPr lang="ru-RU" dirty="0">
              <a:solidFill>
                <a:srgbClr val="FEF5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95901" y="39585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Мойте руки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95901" y="4454128"/>
            <a:ext cx="350055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Перед тем, как зайти в столовую, обязательно вымойте руки с мылом. Это важно для гигиены.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3958590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8512F"/>
          </a:solidFill>
          <a:ln/>
        </p:spPr>
      </p:sp>
      <p:sp>
        <p:nvSpPr>
          <p:cNvPr id="7" name="Text 5"/>
          <p:cNvSpPr/>
          <p:nvPr/>
        </p:nvSpPr>
        <p:spPr>
          <a:xfrm>
            <a:off x="5893951" y="39585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Займите очередь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93951" y="4454128"/>
            <a:ext cx="350055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проталкивайтесь без очереди, будьте терпеливы и уважайте друг друга.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3958590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8512F"/>
          </a:solidFill>
          <a:ln/>
        </p:spPr>
      </p:sp>
      <p:sp>
        <p:nvSpPr>
          <p:cNvPr id="10" name="Text 8"/>
          <p:cNvSpPr/>
          <p:nvPr/>
        </p:nvSpPr>
        <p:spPr>
          <a:xfrm>
            <a:off x="10292001" y="39585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Не бегайте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92001" y="4454128"/>
            <a:ext cx="350055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столовой не бегайте, это не безопасно. Двигайтесь спокойно и осторожно.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B6146-F1B0-4885-906F-7E16546E6E93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59054"/>
            <a:ext cx="780895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Этикет поведения за столом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022044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38597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Нож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355306"/>
            <a:ext cx="40789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Держите нож в правой руке и используйте его для нарезания пищи. Не режьте им куски, которые можно отломить.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3022044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38597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Вилка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355306"/>
            <a:ext cx="40789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Держите вилку в левой руке, зубцами вверх. Используйте ее для поднесения пищи ко рту. Не кладите вилку на стол между кусками еды. Не засовывайте в рот полную вилку.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3022044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38597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Ложка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355306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Ложку используйте для супа, каши и других блюд, которые удобно есть с ее помощью. Держите ее в правой руке.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9F39F6-5450-4100-88F2-7E71D92879DE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3427" y="1182053"/>
            <a:ext cx="12919115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Бережное отношение к пище и имуществу столовой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559" y="2245757"/>
            <a:ext cx="2165271" cy="15647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5141" y="3015258"/>
            <a:ext cx="97988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32095" y="263318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Не переедайте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32095" y="3078718"/>
            <a:ext cx="7206258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Берите столько еды, сколько можете съесть. Не выбрасывайте еду в пустую.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70646" y="3822144"/>
            <a:ext cx="8652510" cy="15240"/>
          </a:xfrm>
          <a:prstGeom prst="roundRect">
            <a:avLst>
              <a:gd name="adj" fmla="val 211902"/>
            </a:avLst>
          </a:prstGeom>
          <a:solidFill>
            <a:srgbClr val="38512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924" y="3864293"/>
            <a:ext cx="4330660" cy="156471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1924" y="4431387"/>
            <a:ext cx="144542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14849" y="4079558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Не мусорьте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14849" y="4525089"/>
            <a:ext cx="7246858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Складывайте мусор в специальные урны. Не оставляйте его на столе или на полу.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53401" y="5440680"/>
            <a:ext cx="7569756" cy="15240"/>
          </a:xfrm>
          <a:prstGeom prst="roundRect">
            <a:avLst>
              <a:gd name="adj" fmla="val 211902"/>
            </a:avLst>
          </a:prstGeom>
          <a:solidFill>
            <a:srgbClr val="38512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70" y="5482828"/>
            <a:ext cx="6496050" cy="156471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9185" y="6049923"/>
            <a:ext cx="149900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497485" y="5698093"/>
            <a:ext cx="367450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Бережно относитесь к посуде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497485" y="6143625"/>
            <a:ext cx="6164223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Старайтесь не бить посуду, не роняйте ее на пол. Если что-то случилось, немедленно сообщите об этом работникам столовой.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38B62-05CF-452B-9013-39531D9B17E6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814" y="625673"/>
            <a:ext cx="13038773" cy="1337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Уважение к работникам столовой и одноклассникам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5814" y="2417921"/>
            <a:ext cx="2173010" cy="1289090"/>
          </a:xfrm>
          <a:prstGeom prst="roundRect">
            <a:avLst>
              <a:gd name="adj" fmla="val 2646"/>
            </a:avLst>
          </a:prstGeom>
          <a:solidFill>
            <a:srgbClr val="5CC97B"/>
          </a:solidFill>
          <a:ln/>
        </p:spPr>
      </p:sp>
      <p:sp>
        <p:nvSpPr>
          <p:cNvPr id="4" name="Text 2"/>
          <p:cNvSpPr/>
          <p:nvPr/>
        </p:nvSpPr>
        <p:spPr>
          <a:xfrm>
            <a:off x="1023104" y="2835116"/>
            <a:ext cx="103465" cy="454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96114" y="2645212"/>
            <a:ext cx="2674977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Будьте вежливы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96114" y="3115866"/>
            <a:ext cx="7256978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кричите на работников столовой, не грубите им и не оскорбляйте 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82409" y="3691771"/>
            <a:ext cx="10638592" cy="15240"/>
          </a:xfrm>
          <a:prstGeom prst="roundRect">
            <a:avLst>
              <a:gd name="adj" fmla="val 223799"/>
            </a:avLst>
          </a:prstGeom>
          <a:solidFill>
            <a:srgbClr val="5CC97B"/>
          </a:solidFill>
          <a:ln/>
        </p:spPr>
      </p:sp>
      <p:sp>
        <p:nvSpPr>
          <p:cNvPr id="8" name="Shape 6"/>
          <p:cNvSpPr/>
          <p:nvPr/>
        </p:nvSpPr>
        <p:spPr>
          <a:xfrm>
            <a:off x="795814" y="3820597"/>
            <a:ext cx="4346138" cy="1652945"/>
          </a:xfrm>
          <a:prstGeom prst="roundRect">
            <a:avLst>
              <a:gd name="adj" fmla="val 2063"/>
            </a:avLst>
          </a:prstGeom>
          <a:solidFill>
            <a:srgbClr val="5CC97B"/>
          </a:solidFill>
          <a:ln/>
        </p:spPr>
      </p:sp>
      <p:sp>
        <p:nvSpPr>
          <p:cNvPr id="9" name="Text 7"/>
          <p:cNvSpPr/>
          <p:nvPr/>
        </p:nvSpPr>
        <p:spPr>
          <a:xfrm>
            <a:off x="1023104" y="4419719"/>
            <a:ext cx="152638" cy="454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69243" y="4047887"/>
            <a:ext cx="2837617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Помогайте друг другу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69243" y="4518541"/>
            <a:ext cx="8238053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видите, что кто-то нуждается в помощи, не стесняйтесь подойти и предложить свою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55538" y="5458301"/>
            <a:ext cx="8465463" cy="15240"/>
          </a:xfrm>
          <a:prstGeom prst="roundRect">
            <a:avLst>
              <a:gd name="adj" fmla="val 223799"/>
            </a:avLst>
          </a:prstGeom>
          <a:solidFill>
            <a:srgbClr val="5CC97B"/>
          </a:solidFill>
          <a:ln/>
        </p:spPr>
      </p:sp>
      <p:sp>
        <p:nvSpPr>
          <p:cNvPr id="13" name="Shape 11"/>
          <p:cNvSpPr/>
          <p:nvPr/>
        </p:nvSpPr>
        <p:spPr>
          <a:xfrm>
            <a:off x="795814" y="5587127"/>
            <a:ext cx="6519386" cy="2016800"/>
          </a:xfrm>
          <a:prstGeom prst="roundRect">
            <a:avLst>
              <a:gd name="adj" fmla="val 1691"/>
            </a:avLst>
          </a:prstGeom>
          <a:solidFill>
            <a:srgbClr val="5CC97B"/>
          </a:solidFill>
          <a:ln/>
        </p:spPr>
      </p:sp>
      <p:sp>
        <p:nvSpPr>
          <p:cNvPr id="14" name="Text 12"/>
          <p:cNvSpPr/>
          <p:nvPr/>
        </p:nvSpPr>
        <p:spPr>
          <a:xfrm>
            <a:off x="1023104" y="6368177"/>
            <a:ext cx="158353" cy="454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2490" y="5814417"/>
            <a:ext cx="3978116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Не забывайте о благодарности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2490" y="6285071"/>
            <a:ext cx="6064806" cy="109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Говорите "спасибо" работникам столовой за их труд, не забывайте сказать "приятного аппетита" своим одноклассникам.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14D91-D42E-4112-8713-26949EB2513C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48151"/>
            <a:ext cx="957500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Практическое закрепление правил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530798"/>
            <a:ext cx="4078962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69112" y="46197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Повторение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511528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Вспомните, какие правила мы сегодня обсудили?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275659" y="3530798"/>
            <a:ext cx="4078962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907048" y="46197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Игра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75659" y="511528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Давайте сыграем в игру "Правила в столовой".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13595" y="3530798"/>
            <a:ext cx="4079081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344983" y="46197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Обсуждение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3595" y="5115282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Как можно еще улучшить поведение в столовой?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EFA72-C33C-493B-A8BF-B24D78037B8E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485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2025-01-07T16:29:23Z</dcterms:created>
  <dcterms:modified xsi:type="dcterms:W3CDTF">2025-01-07T16:33:57Z</dcterms:modified>
</cp:coreProperties>
</file>