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A8F6"/>
    <a:srgbClr val="EE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64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295498"/>
            <a:ext cx="7315200" cy="1451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Осторожно, </a:t>
            </a:r>
            <a:r>
              <a:rPr lang="en-US" sz="4450" b="1" dirty="0" err="1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гололёд</a:t>
            </a: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!</a:t>
            </a:r>
            <a:r>
              <a:rPr lang="ru-RU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ru-RU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классный час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315200" y="1888723"/>
            <a:ext cx="731520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Здравствуйте, ребята! Сегодня мы поговорим о гололёде, который может быть очень опасным. Гололёд - это тонкий слой льда, который образуется на дорогах, тротуарах и других поверхностях. Он делает их очень скользкими, что может привести к падениям и травмам.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EF5D00-1234-464A-A7DF-AFF4F3267FA8}"/>
              </a:ext>
            </a:extLst>
          </p:cNvPr>
          <p:cNvSpPr txBox="1"/>
          <p:nvPr/>
        </p:nvSpPr>
        <p:spPr>
          <a:xfrm>
            <a:off x="7315200" y="4420949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по теме: "Осторожно, гололёд!"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76D1E5-90D9-4393-87B3-FF8BC5EB541F}"/>
              </a:ext>
            </a:extLst>
          </p:cNvPr>
          <p:cNvSpPr txBox="1"/>
          <p:nvPr/>
        </p:nvSpPr>
        <p:spPr>
          <a:xfrm>
            <a:off x="250370" y="1678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4115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Природа возникновения гололёда и его опасность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625691"/>
            <a:ext cx="364855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Как образуется гололёд?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206835"/>
            <a:ext cx="624470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Гололёд образуется, когда температура воздуха опускается ниже нуля градусов, а на поверхности земли, например, на асфальте, ещё сохраняется положительная температура. Капли дождя, попадая на такую поверхность, мгновенно замерзают, образуя гладкий слой льда.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99521" y="3625691"/>
            <a:ext cx="30980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Чем опасен гололёд?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1" y="4206835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Гололёд делает поверхности очень скользкими, что может привести к падениям и травмам. Особенно опасны гололёдные явления для пожилых людей и детей, которые могут получить серьезные травмы.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B79D4-A91F-495A-9070-8B9EE71E0EBB}"/>
              </a:ext>
            </a:extLst>
          </p:cNvPr>
          <p:cNvSpPr txBox="1"/>
          <p:nvPr/>
        </p:nvSpPr>
        <p:spPr>
          <a:xfrm>
            <a:off x="250370" y="1678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8825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Правила передвижения по скользкой поверхности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30112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A4A8F6"/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82504" y="3386138"/>
            <a:ext cx="1327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3301127"/>
            <a:ext cx="31705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Будьте внимательны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3791545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Ходите не спеша, не бегите. Старайтесь держать равновесие, слегка согнув ноги в коленях.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330112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A4A8F6"/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374124" y="3386138"/>
            <a:ext cx="19597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4078" y="3301127"/>
            <a:ext cx="31814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Держитесь за перила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3791545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Если рядом есть перила или ограждение, обязательно держитесь за них, чтобы не упасть.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330112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A4A8F6"/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98487" y="3386138"/>
            <a:ext cx="1935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7249" y="3301127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Используйте трость или клюшку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7249" y="4145875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Если у вас есть трость или клюшка, используйте их как опору.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93790" y="572512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A4A8F6"/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944642" y="5810131"/>
            <a:ext cx="20859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530906" y="5725120"/>
            <a:ext cx="457783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Избегайте скользких участков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530906" y="6215539"/>
            <a:ext cx="123057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Постарайтесь избегать мест, где лед особенно гладкий, например, крутые спуски или участки с неровной поверхностью.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ACD8BF-39ED-4ADA-97EB-67FBC1514C86}"/>
              </a:ext>
            </a:extLst>
          </p:cNvPr>
          <p:cNvSpPr txBox="1"/>
          <p:nvPr/>
        </p:nvSpPr>
        <p:spPr>
          <a:xfrm>
            <a:off x="250370" y="1678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03371"/>
            <a:ext cx="107508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Выбор подходящей обуви и одежды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252311"/>
            <a:ext cx="4196358" cy="2773799"/>
          </a:xfrm>
          <a:prstGeom prst="roundRect">
            <a:avLst>
              <a:gd name="adj" fmla="val 343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4867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Обувь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8224" y="3977164"/>
            <a:ext cx="372749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Выбирайте обувь с нескользящей подошвой. Хороший вариант - обувь с глубоким протектором, например, зимние сапоги или ботинки.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3252311"/>
            <a:ext cx="4196358" cy="2773799"/>
          </a:xfrm>
          <a:prstGeom prst="roundRect">
            <a:avLst>
              <a:gd name="adj" fmla="val 343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51396" y="34867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Одежда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51396" y="3977164"/>
            <a:ext cx="372749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Одевайтесь тепло и удобно, чтобы не замерзнуть. Убедитесь, что одежда не сковывает движения. Используйте яркую одежду, чтобы вас было видно в темноте.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3252311"/>
            <a:ext cx="4196358" cy="2773799"/>
          </a:xfrm>
          <a:prstGeom prst="roundRect">
            <a:avLst>
              <a:gd name="adj" fmla="val 343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74568" y="34867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Аксессуары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74568" y="3977164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Используйте перчатки, шапку, шарф, чтобы защитить себя от холода.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FA9090-C9B3-4223-ADCF-2B479F025925}"/>
              </a:ext>
            </a:extLst>
          </p:cNvPr>
          <p:cNvSpPr txBox="1"/>
          <p:nvPr/>
        </p:nvSpPr>
        <p:spPr>
          <a:xfrm>
            <a:off x="250370" y="1678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22421"/>
            <a:ext cx="110155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Первая помощь при падении на льду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271361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065151"/>
            <a:ext cx="29646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Проверьте дыхание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555569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Сразу же проверьте дыхание и пульс пострадавшего. Если дыхание отсутствует, начните сердечно-легочную реанимацию.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3271361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4065151"/>
            <a:ext cx="39415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Остановите кровотечение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704" y="4555569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Если есть кровотечение, постарайтесь его остановить, приложив к ране чистую ткань или бинт.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3271361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065151"/>
            <a:ext cx="38888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Вызовите скорую помощь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4555569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 любом случае, если вы подозреваете, что у пострадавшего серьезная травма, немедленно вызывайте скорую помощь.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CC2628-EFD4-4FF1-9C09-281493532EA7}"/>
              </a:ext>
            </a:extLst>
          </p:cNvPr>
          <p:cNvSpPr txBox="1"/>
          <p:nvPr/>
        </p:nvSpPr>
        <p:spPr>
          <a:xfrm>
            <a:off x="250370" y="1678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909637"/>
            <a:ext cx="8136969" cy="653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1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Взаимопомощь при гололёде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033582" y="1876306"/>
            <a:ext cx="22860" cy="5443657"/>
          </a:xfrm>
          <a:prstGeom prst="roundRect">
            <a:avLst>
              <a:gd name="adj" fmla="val 384030"/>
            </a:avLst>
          </a:prstGeom>
          <a:solidFill>
            <a:srgbClr val="BDB8DF"/>
          </a:solidFill>
          <a:ln/>
        </p:spPr>
      </p:sp>
      <p:sp>
        <p:nvSpPr>
          <p:cNvPr id="4" name="Shape 2"/>
          <p:cNvSpPr/>
          <p:nvPr/>
        </p:nvSpPr>
        <p:spPr>
          <a:xfrm>
            <a:off x="1257300" y="2335173"/>
            <a:ext cx="731520" cy="22860"/>
          </a:xfrm>
          <a:prstGeom prst="roundRect">
            <a:avLst>
              <a:gd name="adj" fmla="val 384030"/>
            </a:avLst>
          </a:prstGeom>
          <a:solidFill>
            <a:srgbClr val="7765FF"/>
          </a:solidFill>
          <a:ln/>
        </p:spPr>
      </p:sp>
      <p:sp>
        <p:nvSpPr>
          <p:cNvPr id="5" name="Shape 3"/>
          <p:cNvSpPr/>
          <p:nvPr/>
        </p:nvSpPr>
        <p:spPr>
          <a:xfrm>
            <a:off x="809863" y="2111454"/>
            <a:ext cx="470297" cy="470297"/>
          </a:xfrm>
          <a:prstGeom prst="roundRect">
            <a:avLst>
              <a:gd name="adj" fmla="val 18667"/>
            </a:avLst>
          </a:prstGeom>
          <a:solidFill>
            <a:srgbClr val="A4A8F6"/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83813" y="2189798"/>
            <a:ext cx="122277" cy="313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FFFFFF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1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194560" y="2085261"/>
            <a:ext cx="3068360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Будьте готовы помочь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194560" y="2537103"/>
            <a:ext cx="11704320" cy="334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Если вы видите, что кто-то поскользнулся, немедленно предложите помощь. Убедитесь, что человек в безопасности.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257300" y="3748326"/>
            <a:ext cx="731520" cy="22860"/>
          </a:xfrm>
          <a:prstGeom prst="roundRect">
            <a:avLst>
              <a:gd name="adj" fmla="val 384030"/>
            </a:avLst>
          </a:prstGeom>
          <a:solidFill>
            <a:srgbClr val="7765FF"/>
          </a:solidFill>
          <a:ln/>
        </p:spPr>
      </p:sp>
      <p:sp>
        <p:nvSpPr>
          <p:cNvPr id="10" name="Shape 8"/>
          <p:cNvSpPr/>
          <p:nvPr/>
        </p:nvSpPr>
        <p:spPr>
          <a:xfrm>
            <a:off x="809863" y="3524607"/>
            <a:ext cx="470297" cy="470297"/>
          </a:xfrm>
          <a:prstGeom prst="roundRect">
            <a:avLst>
              <a:gd name="adj" fmla="val 18667"/>
            </a:avLst>
          </a:prstGeom>
          <a:solidFill>
            <a:srgbClr val="A4A8F6"/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54643" y="3602950"/>
            <a:ext cx="180618" cy="313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FFFFFF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2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194560" y="3498413"/>
            <a:ext cx="3097173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Придержите человека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194560" y="3950256"/>
            <a:ext cx="11704320" cy="334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Помогите подняться человеку, держа его под локоть.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257300" y="5161478"/>
            <a:ext cx="731520" cy="22860"/>
          </a:xfrm>
          <a:prstGeom prst="roundRect">
            <a:avLst>
              <a:gd name="adj" fmla="val 384030"/>
            </a:avLst>
          </a:prstGeom>
          <a:solidFill>
            <a:srgbClr val="7765FF"/>
          </a:solidFill>
          <a:ln/>
        </p:spPr>
      </p:sp>
      <p:sp>
        <p:nvSpPr>
          <p:cNvPr id="15" name="Shape 13"/>
          <p:cNvSpPr/>
          <p:nvPr/>
        </p:nvSpPr>
        <p:spPr>
          <a:xfrm>
            <a:off x="809863" y="4937760"/>
            <a:ext cx="470297" cy="470297"/>
          </a:xfrm>
          <a:prstGeom prst="roundRect">
            <a:avLst>
              <a:gd name="adj" fmla="val 18667"/>
            </a:avLst>
          </a:prstGeom>
          <a:solidFill>
            <a:srgbClr val="A4A8F6"/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955834" y="5016103"/>
            <a:ext cx="178356" cy="313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FFFFFF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3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194560" y="4911566"/>
            <a:ext cx="4495443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Проведите к месту безопасности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194560" y="5363408"/>
            <a:ext cx="11704320" cy="334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Если человек не может самостоятельно передвигаться, проведите его к ближайшему месту, где он может передохнуть.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1257300" y="6574631"/>
            <a:ext cx="731520" cy="22860"/>
          </a:xfrm>
          <a:prstGeom prst="roundRect">
            <a:avLst>
              <a:gd name="adj" fmla="val 384030"/>
            </a:avLst>
          </a:prstGeom>
          <a:solidFill>
            <a:srgbClr val="7765FF"/>
          </a:solidFill>
          <a:ln/>
        </p:spPr>
      </p:sp>
      <p:sp>
        <p:nvSpPr>
          <p:cNvPr id="20" name="Shape 18"/>
          <p:cNvSpPr/>
          <p:nvPr/>
        </p:nvSpPr>
        <p:spPr>
          <a:xfrm>
            <a:off x="809863" y="6350913"/>
            <a:ext cx="470297" cy="470297"/>
          </a:xfrm>
          <a:prstGeom prst="roundRect">
            <a:avLst>
              <a:gd name="adj" fmla="val 18667"/>
            </a:avLst>
          </a:prstGeom>
          <a:solidFill>
            <a:srgbClr val="A4A8F6"/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948928" y="6429256"/>
            <a:ext cx="192167" cy="313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FFFFFF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4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2194560" y="6324719"/>
            <a:ext cx="4826913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Оцените состояние пострадавшего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2194560" y="6776561"/>
            <a:ext cx="11704320" cy="334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Оцените состояние пострадавшего и, если требуется, вызовите скорую помощь.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CE8E00-0771-4081-99AE-CED36C242D30}"/>
              </a:ext>
            </a:extLst>
          </p:cNvPr>
          <p:cNvSpPr txBox="1"/>
          <p:nvPr/>
        </p:nvSpPr>
        <p:spPr>
          <a:xfrm>
            <a:off x="250370" y="1678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98188" y="676588"/>
            <a:ext cx="7434024" cy="610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Профилактика травматизма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57" y="1440894"/>
            <a:ext cx="976670" cy="1562814"/>
          </a:xfrm>
          <a:prstGeom prst="rect">
            <a:avLst/>
          </a:prstGeom>
          <a:noFill/>
        </p:spPr>
      </p:pic>
      <p:sp>
        <p:nvSpPr>
          <p:cNvPr id="4" name="Text 1"/>
          <p:cNvSpPr/>
          <p:nvPr/>
        </p:nvSpPr>
        <p:spPr>
          <a:xfrm>
            <a:off x="1953339" y="1636157"/>
            <a:ext cx="3914418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Будьте внимательны на улице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953339" y="2058472"/>
            <a:ext cx="119934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Смотреть под ноги, не отвлекаться, особенно вблизи ледяных участков.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57" y="3003709"/>
            <a:ext cx="976670" cy="156281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953339" y="3198971"/>
            <a:ext cx="4577239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Избегайте скользких поверхностей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953339" y="3621286"/>
            <a:ext cx="119934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Постарайтесь не ходить по тротуарам, покрытым льдом, особенно вблизи крутых спусков и неровностей.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57" y="4566523"/>
            <a:ext cx="976670" cy="156281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953339" y="4761786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Следите за детьми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953339" y="5184100"/>
            <a:ext cx="119934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Следите за детьми, чтобы они не играли на скользких участках.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657" y="6129338"/>
            <a:ext cx="976670" cy="156281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953339" y="6324600"/>
            <a:ext cx="4248745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Будьте осторожны на транспорте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953339" y="6746915"/>
            <a:ext cx="119934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Находясь на транспорте, будьте осторожны при входе и выходе.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DF5A59-1C50-4FDF-BD82-D630808024FA}"/>
              </a:ext>
            </a:extLst>
          </p:cNvPr>
          <p:cNvSpPr txBox="1"/>
          <p:nvPr/>
        </p:nvSpPr>
        <p:spPr>
          <a:xfrm>
            <a:off x="250370" y="1678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555</Words>
  <Application>Microsoft Office PowerPoint</Application>
  <PresentationFormat>Произвольный</PresentationFormat>
  <Paragraphs>74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2025-01-06T18:01:36Z</dcterms:created>
  <dcterms:modified xsi:type="dcterms:W3CDTF">2025-01-06T18:08:36Z</dcterms:modified>
</cp:coreProperties>
</file>