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69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61369"/>
            <a:ext cx="7315200" cy="1484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Опасности цифровой коммуникации</a:t>
            </a:r>
            <a:endParaRPr lang="en-US"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620000" y="1635052"/>
            <a:ext cx="6792686" cy="276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В современном мире, где технологии играют ключевую роль в нашей жизни, важно осознавать опасности, связанные с коммуникацией в цифровой среде. Эта презентация посвящена основным аспектам безопасного взаимодействия в сети, с которыми сталкиваются подростки и молодые люди.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BC797-0EDB-42F2-A8C8-CDDD6D299753}"/>
              </a:ext>
            </a:extLst>
          </p:cNvPr>
          <p:cNvSpPr txBox="1"/>
          <p:nvPr/>
        </p:nvSpPr>
        <p:spPr>
          <a:xfrm>
            <a:off x="7315200" y="4610494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«Опасности, связанные с коммуникацией в цифровой среде»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0EFA9-2B6F-4D2A-85FA-A515B5B547EE}"/>
              </a:ext>
            </a:extLst>
          </p:cNvPr>
          <p:cNvSpPr txBox="1"/>
          <p:nvPr/>
        </p:nvSpPr>
        <p:spPr>
          <a:xfrm>
            <a:off x="293933" y="3043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849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65837" y="3450550"/>
            <a:ext cx="11298725" cy="671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Поведенческие опасности в цифровой среде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1761" y="4658678"/>
            <a:ext cx="2711887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Киберзависимость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1761" y="5208984"/>
            <a:ext cx="4025741" cy="1718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Чрезмерное использование Интернета и соцсетей может приводить к зависимости, снижая продуктивность, нарушая сон и социальные связи.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09235" y="4658678"/>
            <a:ext cx="2684978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Троллинг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09235" y="5208984"/>
            <a:ext cx="4025741" cy="2061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Провокационные сообщения, направленные на вызывание негативных эмоций у других пользователей, могут привести к конфликтам и деструктивному поведению.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66709" y="4658678"/>
            <a:ext cx="2684978" cy="335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Онлайн-агрессия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6709" y="5208984"/>
            <a:ext cx="4025741" cy="2061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Различные формы агрессии в онлайн-среде, такие как оскорбления, угрозы и домогательства, могут причинять психологический ущерб и разрушать репутацию.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0B66B-C2EF-4A40-B283-02F6819B3B1F}"/>
              </a:ext>
            </a:extLst>
          </p:cNvPr>
          <p:cNvSpPr txBox="1"/>
          <p:nvPr/>
        </p:nvSpPr>
        <p:spPr>
          <a:xfrm>
            <a:off x="293933" y="3043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10686" y="1366480"/>
            <a:ext cx="10011031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Цифровой след и его последствия</a:t>
            </a:r>
            <a:endParaRPr lang="en-US"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63798" y="2785586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60013" y="2878098"/>
            <a:ext cx="16287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1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65923" y="2785586"/>
            <a:ext cx="3334226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Информация о себе в сети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665923" y="3704630"/>
            <a:ext cx="3334226" cy="2368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Каждый наш онлайн-акт (посты, лайки, комментарии) оставляет след, который может повлиять на будущее.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46965" y="2785586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13891" y="2878098"/>
            <a:ext cx="221456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2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49089" y="2785586"/>
            <a:ext cx="3334226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Доступность информации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49089" y="3704630"/>
            <a:ext cx="3334226" cy="3158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Информация, которую мы публикуем, может быть доступна неограниченному кругу лиц, в том числе потенциальным работодателям или университетам.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0132" y="2785586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04083" y="2878098"/>
            <a:ext cx="207407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3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432256" y="2785586"/>
            <a:ext cx="3334226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Потенциальные риски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432256" y="3704630"/>
            <a:ext cx="3334226" cy="1974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Цифровой след может использоваться для кражи личности, шантажа или дискриминации.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72839-4D70-4BFD-A5F9-50E657CA26FC}"/>
              </a:ext>
            </a:extLst>
          </p:cNvPr>
          <p:cNvSpPr txBox="1"/>
          <p:nvPr/>
        </p:nvSpPr>
        <p:spPr>
          <a:xfrm>
            <a:off x="293933" y="3043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05614" y="694169"/>
            <a:ext cx="8618934" cy="721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0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Кибербуллинг и методы защиты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41" y="1702832"/>
            <a:ext cx="576977" cy="57697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18987" y="2510552"/>
            <a:ext cx="288500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Оскорбления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07720" y="3009543"/>
            <a:ext cx="4107537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Частое и систематическое оскорбление в онлайн-среде.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593" y="1702832"/>
            <a:ext cx="576977" cy="57697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72639" y="2510552"/>
            <a:ext cx="288500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Угрозы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61372" y="3009543"/>
            <a:ext cx="4107537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Сообщения, содержащие угрозы насилием или ущербом.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0363" y="1702832"/>
            <a:ext cx="576977" cy="57697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326291" y="2510552"/>
            <a:ext cx="288500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Домогательства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024" y="3009543"/>
            <a:ext cx="4107656" cy="1107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Повторяющиеся сообщения сексуального характера, вызывающие дискомфорт.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593" y="4809887"/>
            <a:ext cx="576977" cy="57697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872639" y="5617607"/>
            <a:ext cx="2885003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Защита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261372" y="6116598"/>
            <a:ext cx="4107537" cy="1477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Блокировка обидчика, сохранение доказательств, обращение к администрации платформы.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0A60C-3378-4CA5-8795-E64D810A7061}"/>
              </a:ext>
            </a:extLst>
          </p:cNvPr>
          <p:cNvSpPr txBox="1"/>
          <p:nvPr/>
        </p:nvSpPr>
        <p:spPr>
          <a:xfrm>
            <a:off x="293933" y="3043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09974" y="1223374"/>
            <a:ext cx="9138166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Деструктивные сообщества</a:t>
            </a:r>
            <a:endParaRPr lang="en-US"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218724" y="2513767"/>
            <a:ext cx="30480" cy="4343400"/>
          </a:xfrm>
          <a:prstGeom prst="roundRect">
            <a:avLst>
              <a:gd name="adj" fmla="val 340122"/>
            </a:avLst>
          </a:prstGeom>
          <a:solidFill>
            <a:srgbClr val="194A99"/>
          </a:solidFill>
          <a:ln/>
        </p:spPr>
      </p:sp>
      <p:sp>
        <p:nvSpPr>
          <p:cNvPr id="4" name="Shape 2"/>
          <p:cNvSpPr/>
          <p:nvPr/>
        </p:nvSpPr>
        <p:spPr>
          <a:xfrm>
            <a:off x="1481137" y="3053834"/>
            <a:ext cx="863798" cy="30480"/>
          </a:xfrm>
          <a:prstGeom prst="roundRect">
            <a:avLst>
              <a:gd name="adj" fmla="val 340122"/>
            </a:avLst>
          </a:prstGeom>
          <a:solidFill>
            <a:srgbClr val="194A99"/>
          </a:solidFill>
          <a:ln/>
        </p:spPr>
      </p:sp>
      <p:sp>
        <p:nvSpPr>
          <p:cNvPr id="5" name="Shape 3"/>
          <p:cNvSpPr/>
          <p:nvPr/>
        </p:nvSpPr>
        <p:spPr>
          <a:xfrm>
            <a:off x="956310" y="2791420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152525" y="2883932"/>
            <a:ext cx="162878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1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91514" y="2760583"/>
            <a:ext cx="11175087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Экстремистские группы пропагандируют ненависть и насилие, подрывая общественный порядок.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481137" y="4583906"/>
            <a:ext cx="863798" cy="30480"/>
          </a:xfrm>
          <a:prstGeom prst="roundRect">
            <a:avLst>
              <a:gd name="adj" fmla="val 340122"/>
            </a:avLst>
          </a:prstGeom>
          <a:solidFill>
            <a:srgbClr val="194A99"/>
          </a:solidFill>
          <a:ln/>
        </p:spPr>
      </p:sp>
      <p:sp>
        <p:nvSpPr>
          <p:cNvPr id="9" name="Shape 7"/>
          <p:cNvSpPr/>
          <p:nvPr/>
        </p:nvSpPr>
        <p:spPr>
          <a:xfrm>
            <a:off x="956310" y="4321493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123236" y="4414004"/>
            <a:ext cx="221456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2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591514" y="4290655"/>
            <a:ext cx="11175087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Сети пропагандируют опасные идеи, например, употребление наркотиков, суицид или самоповреждение.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481137" y="6113978"/>
            <a:ext cx="863798" cy="30480"/>
          </a:xfrm>
          <a:prstGeom prst="roundRect">
            <a:avLst>
              <a:gd name="adj" fmla="val 340122"/>
            </a:avLst>
          </a:prstGeom>
          <a:solidFill>
            <a:srgbClr val="194A99"/>
          </a:solidFill>
          <a:ln/>
        </p:spPr>
      </p:sp>
      <p:sp>
        <p:nvSpPr>
          <p:cNvPr id="13" name="Shape 11"/>
          <p:cNvSpPr/>
          <p:nvPr/>
        </p:nvSpPr>
        <p:spPr>
          <a:xfrm>
            <a:off x="956310" y="5851565"/>
            <a:ext cx="555308" cy="555308"/>
          </a:xfrm>
          <a:prstGeom prst="roundRect">
            <a:avLst>
              <a:gd name="adj" fmla="val 18669"/>
            </a:avLst>
          </a:prstGeom>
          <a:solidFill>
            <a:srgbClr val="003180"/>
          </a:solidFill>
          <a:ln w="15240">
            <a:solidFill>
              <a:srgbClr val="194A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130260" y="5944076"/>
            <a:ext cx="207407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3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591514" y="5820728"/>
            <a:ext cx="11175087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Пропаганда насилия и терроризма, а также призывы к действиям, угрожающим безопасности людей.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FBBC1E-D07F-4CB1-B7C3-CC525F5BC990}"/>
              </a:ext>
            </a:extLst>
          </p:cNvPr>
          <p:cNvSpPr txBox="1"/>
          <p:nvPr/>
        </p:nvSpPr>
        <p:spPr>
          <a:xfrm>
            <a:off x="293933" y="3043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55362" y="801113"/>
            <a:ext cx="11319085" cy="584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65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Противодействие манипуляциям в цифровой среде</a:t>
            </a:r>
            <a:endParaRPr lang="en-US" sz="3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90" y="1767721"/>
            <a:ext cx="1648301" cy="13782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33587" y="2448163"/>
            <a:ext cx="102989" cy="374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1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996458" y="2310527"/>
            <a:ext cx="3059311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Критическое мышление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856083" y="3159800"/>
            <a:ext cx="9072324" cy="11430"/>
          </a:xfrm>
          <a:prstGeom prst="roundRect">
            <a:avLst>
              <a:gd name="adj" fmla="val 687988"/>
            </a:avLst>
          </a:prstGeom>
          <a:solidFill>
            <a:srgbClr val="194A99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40" y="3192780"/>
            <a:ext cx="3296603" cy="13782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15013" y="3694628"/>
            <a:ext cx="140018" cy="374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820608" y="3529727"/>
            <a:ext cx="2917984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Проверка информации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20608" y="3934539"/>
            <a:ext cx="5554385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Изучайте источники информации, проверяйте факты.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680234" y="4584859"/>
            <a:ext cx="8248174" cy="11430"/>
          </a:xfrm>
          <a:prstGeom prst="roundRect">
            <a:avLst>
              <a:gd name="adj" fmla="val 687988"/>
            </a:avLst>
          </a:prstGeom>
          <a:solidFill>
            <a:srgbClr val="194A99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570" y="4617839"/>
            <a:ext cx="4945023" cy="137826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919418" y="5119687"/>
            <a:ext cx="131088" cy="374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644759" y="4954786"/>
            <a:ext cx="2340293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Осознанность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644759" y="5359598"/>
            <a:ext cx="647247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Следите за своими эмоциями и не поддавайтесь на провокации.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6504384" y="6009918"/>
            <a:ext cx="7424023" cy="11430"/>
          </a:xfrm>
          <a:prstGeom prst="roundRect">
            <a:avLst>
              <a:gd name="adj" fmla="val 687988"/>
            </a:avLst>
          </a:prstGeom>
          <a:solidFill>
            <a:srgbClr val="194A99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19" y="6042898"/>
            <a:ext cx="6593324" cy="137826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909655" y="6544747"/>
            <a:ext cx="150733" cy="374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7468910" y="6230064"/>
            <a:ext cx="2847499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Здоровый скептицизм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468910" y="6634877"/>
            <a:ext cx="6319123" cy="599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Не верьте всему, что видите в сети, особенно эмоциональным сообщениям.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66D98B-8B02-454B-980F-F9C7B1FFFFF7}"/>
              </a:ext>
            </a:extLst>
          </p:cNvPr>
          <p:cNvSpPr txBox="1"/>
          <p:nvPr/>
        </p:nvSpPr>
        <p:spPr>
          <a:xfrm>
            <a:off x="293933" y="3043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0919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02856" y="2605861"/>
            <a:ext cx="8239839" cy="527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330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Правила безопасной коммуникации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90550" y="3353514"/>
            <a:ext cx="1681162" cy="972264"/>
          </a:xfrm>
          <a:prstGeom prst="roundRect">
            <a:avLst>
              <a:gd name="adj" fmla="val 728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66882" y="3670816"/>
            <a:ext cx="92869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1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440424" y="3522226"/>
            <a:ext cx="2485072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Конфиденциальность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440424" y="3887153"/>
            <a:ext cx="472535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Не делитесь личной информацией с незнакомцами.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2356009" y="4316254"/>
            <a:ext cx="11599545" cy="11430"/>
          </a:xfrm>
          <a:prstGeom prst="roundRect">
            <a:avLst>
              <a:gd name="adj" fmla="val 620048"/>
            </a:avLst>
          </a:prstGeom>
          <a:solidFill>
            <a:srgbClr val="194A99"/>
          </a:solidFill>
          <a:ln/>
        </p:spPr>
      </p:sp>
      <p:sp>
        <p:nvSpPr>
          <p:cNvPr id="9" name="Shape 6"/>
          <p:cNvSpPr/>
          <p:nvPr/>
        </p:nvSpPr>
        <p:spPr>
          <a:xfrm>
            <a:off x="590550" y="4410075"/>
            <a:ext cx="3362325" cy="972264"/>
          </a:xfrm>
          <a:prstGeom prst="roundRect">
            <a:avLst>
              <a:gd name="adj" fmla="val 728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66882" y="4727377"/>
            <a:ext cx="126206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2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121587" y="4578787"/>
            <a:ext cx="2109192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Ответственность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121587" y="4943713"/>
            <a:ext cx="5172670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Будьте внимательны к своим словам и поступкам в сети.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037171" y="5372814"/>
            <a:ext cx="9918383" cy="11430"/>
          </a:xfrm>
          <a:prstGeom prst="roundRect">
            <a:avLst>
              <a:gd name="adj" fmla="val 620048"/>
            </a:avLst>
          </a:prstGeom>
          <a:solidFill>
            <a:srgbClr val="194A99"/>
          </a:solidFill>
          <a:ln/>
        </p:spPr>
      </p:sp>
      <p:sp>
        <p:nvSpPr>
          <p:cNvPr id="14" name="Shape 11"/>
          <p:cNvSpPr/>
          <p:nvPr/>
        </p:nvSpPr>
        <p:spPr>
          <a:xfrm>
            <a:off x="590550" y="5466636"/>
            <a:ext cx="5043488" cy="972264"/>
          </a:xfrm>
          <a:prstGeom prst="roundRect">
            <a:avLst>
              <a:gd name="adj" fmla="val 7289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882" y="5783937"/>
            <a:ext cx="118110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3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802749" y="5635347"/>
            <a:ext cx="2120027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Цифровая гигиена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802749" y="6000274"/>
            <a:ext cx="6555224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Используйте надежные пароли, не открывайте подозрительные ссылки.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5718334" y="6429375"/>
            <a:ext cx="8237220" cy="11430"/>
          </a:xfrm>
          <a:prstGeom prst="roundRect">
            <a:avLst>
              <a:gd name="adj" fmla="val 620048"/>
            </a:avLst>
          </a:prstGeom>
          <a:solidFill>
            <a:srgbClr val="194A99"/>
          </a:solidFill>
          <a:ln/>
        </p:spPr>
      </p:sp>
      <p:sp>
        <p:nvSpPr>
          <p:cNvPr id="19" name="Shape 16"/>
          <p:cNvSpPr/>
          <p:nvPr/>
        </p:nvSpPr>
        <p:spPr>
          <a:xfrm>
            <a:off x="590550" y="6523196"/>
            <a:ext cx="6724650" cy="1242179"/>
          </a:xfrm>
          <a:prstGeom prst="roundRect">
            <a:avLst>
              <a:gd name="adj" fmla="val 5705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66882" y="6975515"/>
            <a:ext cx="135850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4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483912" y="6691908"/>
            <a:ext cx="2109192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Самоконтроль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7483912" y="7056834"/>
            <a:ext cx="6387227" cy="539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Ограничивайте время, проводимое в сети, и осознавайте свои потребности.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8315A-3525-493B-AA34-69648A58757F}"/>
              </a:ext>
            </a:extLst>
          </p:cNvPr>
          <p:cNvSpPr txBox="1"/>
          <p:nvPr/>
        </p:nvSpPr>
        <p:spPr>
          <a:xfrm>
            <a:off x="293933" y="3043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428</Words>
  <Application>Microsoft Office PowerPoint</Application>
  <PresentationFormat>Произвольный</PresentationFormat>
  <Paragraphs>77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2025-01-20T17:44:47Z</dcterms:created>
  <dcterms:modified xsi:type="dcterms:W3CDTF">2025-01-20T17:49:45Z</dcterms:modified>
</cp:coreProperties>
</file>