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4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195"/>
            <a:ext cx="731520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Общая характеристика и среды жизни млекопитающих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0372" y="2425811"/>
            <a:ext cx="692331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узнаем о том, почему млекопитающие считаются самыми высокоорганизованными позвоночными животными, и как они приспособились к жизни в самых разных уголках планеты. Откроем для себя удивительное разнообразие млекопитающих и их роль в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BF807-9B19-44FB-8805-2E86A555673D}"/>
              </a:ext>
            </a:extLst>
          </p:cNvPr>
          <p:cNvSpPr txBox="1"/>
          <p:nvPr/>
        </p:nvSpPr>
        <p:spPr>
          <a:xfrm>
            <a:off x="0" y="4898799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«Общая характеристика и среды жизни млекопитающих»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EFC27-58EC-47DB-9111-35D93B02A9E3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74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426" y="3750350"/>
            <a:ext cx="12129968" cy="725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kern="0" spc="-9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Общая характеристика млекопитающих</a:t>
            </a:r>
            <a:endParaRPr lang="en-US" sz="4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8426" y="5003125"/>
            <a:ext cx="3433643" cy="362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kern="0" spc="-46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Основные особенности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38426" y="5576768"/>
            <a:ext cx="6319361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Млекопитающие - теплокровные животные, отличающиеся наличием молочных желез у самок, шерстяного покрова, диафрагмы и развитого головного мозга. Они выкармливают своих детенышей молоком, заботятся о потомстве.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0233" y="5003125"/>
            <a:ext cx="2901196" cy="362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kern="0" spc="-46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Распространение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80233" y="5576768"/>
            <a:ext cx="6319361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Млекопитающие обитают на всех континентах, в самых разных климатических зонах, от полярных областей до тропических лесов.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2339E-A887-435A-A1EA-C9F3B236DFC3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2343" y="757118"/>
            <a:ext cx="10176867" cy="640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kern="0" spc="-8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Внутреннее строение млекопитающих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106" y="1770578"/>
            <a:ext cx="1319213" cy="11031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36087" y="2273260"/>
            <a:ext cx="95131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kern="0" spc="-37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29651" y="1956911"/>
            <a:ext cx="256305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40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Скелет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29651" y="2389108"/>
            <a:ext cx="5284351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Хорошо развитый скелет с четким разделением на отделы.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9872" y="2887385"/>
            <a:ext cx="9241631" cy="11430"/>
          </a:xfrm>
          <a:prstGeom prst="roundRect">
            <a:avLst>
              <a:gd name="adj" fmla="val 684961"/>
            </a:avLst>
          </a:prstGeom>
          <a:solidFill>
            <a:srgbClr val="6237C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500" y="2920246"/>
            <a:ext cx="2638425" cy="11031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19895" y="3285411"/>
            <a:ext cx="127397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kern="0" spc="-37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89258" y="3106579"/>
            <a:ext cx="258984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40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Мышечная система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489258" y="3538776"/>
            <a:ext cx="5223510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Разнообразная мускулатура для активного передвижения.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349478" y="4037052"/>
            <a:ext cx="8582025" cy="11430"/>
          </a:xfrm>
          <a:prstGeom prst="roundRect">
            <a:avLst>
              <a:gd name="adj" fmla="val 684961"/>
            </a:avLst>
          </a:prstGeom>
          <a:solidFill>
            <a:srgbClr val="6237C8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893" y="4069913"/>
            <a:ext cx="3957638" cy="110311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20014" y="4435078"/>
            <a:ext cx="127159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kern="0" spc="-37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148864" y="4256246"/>
            <a:ext cx="287940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40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Дыхательная система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148864" y="4688443"/>
            <a:ext cx="3827740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Легкие с большой площадью поверхности.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009084" y="5186720"/>
            <a:ext cx="7922419" cy="11430"/>
          </a:xfrm>
          <a:prstGeom prst="roundRect">
            <a:avLst>
              <a:gd name="adj" fmla="val 684961"/>
            </a:avLst>
          </a:prstGeom>
          <a:solidFill>
            <a:srgbClr val="6237C8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168" y="5219581"/>
            <a:ext cx="5276969" cy="110311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3109" y="5584746"/>
            <a:ext cx="120968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kern="0" spc="-37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808470" y="5405914"/>
            <a:ext cx="281273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40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Кровеносная система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808470" y="5838111"/>
            <a:ext cx="681192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Четырехкамерное сердце, обеспечивающее эффективное кровообращение.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6668691" y="6336387"/>
            <a:ext cx="7262813" cy="11430"/>
          </a:xfrm>
          <a:prstGeom prst="roundRect">
            <a:avLst>
              <a:gd name="adj" fmla="val 684961"/>
            </a:avLst>
          </a:prstGeom>
          <a:solidFill>
            <a:srgbClr val="6237C8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62" y="6369248"/>
            <a:ext cx="6596182" cy="1103114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19776" y="6734413"/>
            <a:ext cx="127635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kern="0" spc="-37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468076" y="6555581"/>
            <a:ext cx="256305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40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Нервная система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468076" y="6987778"/>
            <a:ext cx="5484495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Развитый головной мозг, отвечающий за сложное поведение.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850C77-EC1D-478D-A617-0367CB4D9CB7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2262"/>
            <a:ext cx="9405937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Многообразие сред обитания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22044"/>
            <a:ext cx="4196358" cy="1720691"/>
          </a:xfrm>
          <a:prstGeom prst="roundRect">
            <a:avLst>
              <a:gd name="adj" fmla="val 5537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32548" y="325647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Водные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78249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Дельфины, киты, моржи, тюлени, выдры.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22044"/>
            <a:ext cx="4196358" cy="1720691"/>
          </a:xfrm>
          <a:prstGeom prst="roundRect">
            <a:avLst>
              <a:gd name="adj" fmla="val 5537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55719" y="325647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Наземные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8249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Львы, тигры, слоны, лошади, кролики.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22044"/>
            <a:ext cx="4196358" cy="1720691"/>
          </a:xfrm>
          <a:prstGeom prst="roundRect">
            <a:avLst>
              <a:gd name="adj" fmla="val 5537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78891" y="325647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Воздушные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82497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Летучие мыши, крыланы.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4969550"/>
            <a:ext cx="13042821" cy="1357789"/>
          </a:xfrm>
          <a:prstGeom prst="roundRect">
            <a:avLst>
              <a:gd name="adj" fmla="val 7016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755719" y="5203984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Подземные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8224" y="5730002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Кроты, слепыши.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2DE77-8DDD-4530-99A6-78A6A91CAC7D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670" y="620673"/>
            <a:ext cx="13053060" cy="1549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850" b="1" kern="0" spc="-98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Приспособления к различным средам обитания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26" y="2507933"/>
            <a:ext cx="563404" cy="5634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02068" y="3296603"/>
            <a:ext cx="3098721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Водные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8670" y="3819049"/>
            <a:ext cx="4125635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Ласты, плавники, водонепроницаемый мех.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379" y="2507933"/>
            <a:ext cx="563404" cy="5634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65721" y="3296603"/>
            <a:ext cx="3098721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Лесные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2323" y="3819049"/>
            <a:ext cx="4125635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Хорошо развитое зрение, острое обоняние, лазающие конечности.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151" y="2507933"/>
            <a:ext cx="563404" cy="56340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29493" y="3296603"/>
            <a:ext cx="3098721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Полярные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976" y="3819049"/>
            <a:ext cx="4125754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Толстый слой жира, густой мех, мощные конечности.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379" y="5216128"/>
            <a:ext cx="563404" cy="56340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765721" y="6004798"/>
            <a:ext cx="3098721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Пустынные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52323" y="6527244"/>
            <a:ext cx="4125635" cy="1081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Способность к длительному голоданию, экономное расходование воды, ночной образ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9EC5F-FAB8-4917-A09D-12401ED9D2EB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1005"/>
            <a:ext cx="11765875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Жизненные формы млекопитающих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04254"/>
            <a:ext cx="2173724" cy="1342549"/>
          </a:xfrm>
          <a:prstGeom prst="roundRect">
            <a:avLst>
              <a:gd name="adj" fmla="val 7096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48714"/>
            <a:ext cx="11572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94328" y="2831068"/>
            <a:ext cx="213110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Хищники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94328" y="3357086"/>
            <a:ext cx="21311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Львы, тигры, волки.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3931563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6237C8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60150"/>
            <a:ext cx="4347567" cy="1342549"/>
          </a:xfrm>
          <a:prstGeom prst="roundRect">
            <a:avLst>
              <a:gd name="adj" fmla="val 7096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504611"/>
            <a:ext cx="15501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8171" y="4286964"/>
            <a:ext cx="2501146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Травоядные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68171" y="4812983"/>
            <a:ext cx="25011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Лошади, зебры, слоны.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4" y="5387459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6237C8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516047"/>
            <a:ext cx="6521410" cy="1342549"/>
          </a:xfrm>
          <a:prstGeom prst="roundRect">
            <a:avLst>
              <a:gd name="adj" fmla="val 7096"/>
            </a:avLst>
          </a:prstGeom>
          <a:solidFill>
            <a:srgbClr val="6237C8"/>
          </a:solidFill>
          <a:ln w="7620">
            <a:solidFill>
              <a:srgbClr val="7B50E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960507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FFFFFF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014" y="5742861"/>
            <a:ext cx="269617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Всеядные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2014" y="6268879"/>
            <a:ext cx="26961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Свиньи, еноты, медведи.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1E787-2A1E-4CAC-9312-6443419C532B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28173"/>
            <a:ext cx="1174503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Роль млекопитающих в экосистемах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54795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Млекопитающие играют важную роль в поддержании биологического разнообразия. Они являются хищниками, травоядными, всеядными, опылителями, распространителями семян. Их деятельность влияет на круговорот веществ и энергетические потоки в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ADFFB-F3A4-4C25-8781-272F35F41924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2025-01-31T17:57:09Z</dcterms:created>
  <dcterms:modified xsi:type="dcterms:W3CDTF">2025-01-31T18:01:02Z</dcterms:modified>
</cp:coreProperties>
</file>