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notesMasterIdLst>
    <p:notesMasterId r:id="rId9"/>
  </p:notesMasterIdLst>
  <p:sldSz cx="14630400" cy="8229600"/>
  <p:notesSz cx="8229600" cy="14630400"/>
  <p:embeddedFontLst>
    <p:embeddedFont>
      <p:font typeface="Syne Extra Bold"/>
      <p:regular r:id="rId14"/>
    </p:embeddedFont>
    <p:embeddedFont>
      <p:font typeface="Syne"/>
      <p:regular r:id="rId15"/>
    </p:embeddedFont>
    <p:embeddedFont>
      <p:font typeface="Syne"/>
      <p:regular r:id="rId16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4" Type="http://schemas.openxmlformats.org/officeDocument/2006/relationships/font" Target="fonts/font1.fntdata"/><Relationship Id="rId15" Type="http://schemas.openxmlformats.org/officeDocument/2006/relationships/font" Target="fonts/font2.fntdata"/><Relationship Id="rId16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slideLayout" Target="../slideLayouts/slideLayout5.xml"/><Relationship Id="rId6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15200" y="0"/>
            <a:ext cx="73152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974294"/>
            <a:ext cx="57276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Лист и стебель как органы дыхания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440793"/>
            <a:ext cx="5727621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Привет, ребята! Сегодня мы узнаем о том, как растения дышат, и какие органы им в этом помогают. В ходе нашего урока мы разберемся, как устроены лист и стебель, и как они участвуют в дыхании растений. Давайте начнем!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715107"/>
            <a:ext cx="1099756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Строение листа как органа дыхания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968121"/>
            <a:ext cx="6244709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Лист - это плоский орган, который помогает растению дышать, получать свет и питательные вещества. В нем есть специальные отверстия - устьица, через которые происходит газообмен. Устьица открываются и закрываются, регулируя поступление углекислого газа и выделение кислорода.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599521" y="4968121"/>
            <a:ext cx="6244709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Помимо устьиц, в листе есть специальные клетки - хлоропласты, которые содержат хлорофилл. Хлорофилл - это вещество, которое придает листьям зеленый цвет и помогает растениям поглощать солнечный свет для фотосинтеза.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69355" y="794266"/>
            <a:ext cx="7578090" cy="13982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Механизм дыхания через лист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6269355" y="2779633"/>
            <a:ext cx="391478" cy="391478"/>
          </a:xfrm>
          <a:prstGeom prst="roundRect">
            <a:avLst>
              <a:gd name="adj" fmla="val 24002"/>
            </a:avLst>
          </a:prstGeom>
          <a:solidFill>
            <a:srgbClr val="A9F00F"/>
          </a:solidFill>
          <a:ln w="7620">
            <a:solidFill>
              <a:srgbClr val="8FD600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884551" y="2779633"/>
            <a:ext cx="3062049" cy="6991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Поглощение углекислого газа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884551" y="3612952"/>
            <a:ext cx="3062049" cy="10737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Растение вдыхает углекислый газ из воздуха через устьица на листе.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0170319" y="2779633"/>
            <a:ext cx="391478" cy="391478"/>
          </a:xfrm>
          <a:prstGeom prst="roundRect">
            <a:avLst>
              <a:gd name="adj" fmla="val 24002"/>
            </a:avLst>
          </a:prstGeom>
          <a:solidFill>
            <a:srgbClr val="A9F00F"/>
          </a:solidFill>
          <a:ln w="7620">
            <a:solidFill>
              <a:srgbClr val="8FD600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785515" y="2779633"/>
            <a:ext cx="3062049" cy="6991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Выделение кислорода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785515" y="3612952"/>
            <a:ext cx="3062049" cy="17895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В процессе фотосинтеза, который происходит в листе, образуется кислород, который растение выдыхает в воздух.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69355" y="5877758"/>
            <a:ext cx="391478" cy="391478"/>
          </a:xfrm>
          <a:prstGeom prst="roundRect">
            <a:avLst>
              <a:gd name="adj" fmla="val 24002"/>
            </a:avLst>
          </a:prstGeom>
          <a:solidFill>
            <a:srgbClr val="A9F00F"/>
          </a:solidFill>
          <a:ln w="7620">
            <a:solidFill>
              <a:srgbClr val="8FD600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884551" y="5877758"/>
            <a:ext cx="4080986" cy="349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Регулирование газообмена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884551" y="6361509"/>
            <a:ext cx="6962894" cy="10737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Устьица листа могут открываться и закрываться, чтобы контролировать поступление углекислого газа и выделение кислорода.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3186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3661" y="560665"/>
            <a:ext cx="7716679" cy="12744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000"/>
              </a:lnSpc>
              <a:buNone/>
            </a:pPr>
            <a:r>
              <a:rPr lang="en-US" sz="400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Строение стебля как органа дыхания</a:t>
            </a:r>
            <a:endParaRPr lang="en-US" sz="40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479" y="2140863"/>
            <a:ext cx="509707" cy="50970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122402" y="2854404"/>
            <a:ext cx="2887980" cy="318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Проводящая система</a:t>
            </a:r>
            <a:endParaRPr lang="en-US" sz="2000" dirty="0"/>
          </a:p>
        </p:txBody>
      </p:sp>
      <p:sp>
        <p:nvSpPr>
          <p:cNvPr id="6" name="Text 2"/>
          <p:cNvSpPr/>
          <p:nvPr/>
        </p:nvSpPr>
        <p:spPr>
          <a:xfrm>
            <a:off x="713661" y="3295293"/>
            <a:ext cx="3705463" cy="16311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Стебель - это опорный орган, который также играет роль в дыхании. Внутри стебля проходит проводящая система, состоящая из сосудов и ситовидных трубок.</a:t>
            </a:r>
            <a:endParaRPr lang="en-US" sz="16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2695" y="2140863"/>
            <a:ext cx="509707" cy="509707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303163" y="2854404"/>
            <a:ext cx="2548890" cy="318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Газообмен</a:t>
            </a:r>
            <a:endParaRPr lang="en-US" sz="2000" dirty="0"/>
          </a:p>
        </p:txBody>
      </p:sp>
      <p:sp>
        <p:nvSpPr>
          <p:cNvPr id="9" name="Text 4"/>
          <p:cNvSpPr/>
          <p:nvPr/>
        </p:nvSpPr>
        <p:spPr>
          <a:xfrm>
            <a:off x="4724876" y="3295293"/>
            <a:ext cx="3705463" cy="1304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Через устьица на стебле происходит газообмен, чтобы обеспечить клетки растения кислородом и углекислым газом.</a:t>
            </a:r>
            <a:endParaRPr lang="en-US" sz="16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7087" y="5538073"/>
            <a:ext cx="509707" cy="50970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3297555" y="6251615"/>
            <a:ext cx="2548890" cy="318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Фотосинтез</a:t>
            </a:r>
            <a:endParaRPr lang="en-US" sz="2000" dirty="0"/>
          </a:p>
        </p:txBody>
      </p:sp>
      <p:sp>
        <p:nvSpPr>
          <p:cNvPr id="12" name="Text 6"/>
          <p:cNvSpPr/>
          <p:nvPr/>
        </p:nvSpPr>
        <p:spPr>
          <a:xfrm>
            <a:off x="2719268" y="6692503"/>
            <a:ext cx="3705463" cy="9786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Стебель также участвует в фотосинтезе, поскольку он содержит хлоропласты.</a:t>
            </a:r>
            <a:endParaRPr lang="en-US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55817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6280" y="3283863"/>
            <a:ext cx="9337000" cy="639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000"/>
              </a:lnSpc>
              <a:buNone/>
            </a:pPr>
            <a:r>
              <a:rPr lang="en-US" sz="400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Механизм дыхания через стебель</a:t>
            </a:r>
            <a:endParaRPr lang="en-US" sz="4000" dirty="0"/>
          </a:p>
        </p:txBody>
      </p:sp>
      <p:sp>
        <p:nvSpPr>
          <p:cNvPr id="4" name="Shape 1"/>
          <p:cNvSpPr/>
          <p:nvPr/>
        </p:nvSpPr>
        <p:spPr>
          <a:xfrm>
            <a:off x="1011793" y="4230291"/>
            <a:ext cx="22860" cy="3273504"/>
          </a:xfrm>
          <a:prstGeom prst="roundRect">
            <a:avLst>
              <a:gd name="adj" fmla="val 376010"/>
            </a:avLst>
          </a:prstGeom>
          <a:solidFill>
            <a:srgbClr val="6D9121"/>
          </a:solidFill>
          <a:ln/>
        </p:spPr>
      </p:sp>
      <p:sp>
        <p:nvSpPr>
          <p:cNvPr id="5" name="Shape 2"/>
          <p:cNvSpPr/>
          <p:nvPr/>
        </p:nvSpPr>
        <p:spPr>
          <a:xfrm>
            <a:off x="1230570" y="4679156"/>
            <a:ext cx="716280" cy="22860"/>
          </a:xfrm>
          <a:prstGeom prst="roundRect">
            <a:avLst>
              <a:gd name="adj" fmla="val 376010"/>
            </a:avLst>
          </a:prstGeom>
          <a:solidFill>
            <a:srgbClr val="8FD600"/>
          </a:solidFill>
          <a:ln/>
        </p:spPr>
      </p:sp>
      <p:sp>
        <p:nvSpPr>
          <p:cNvPr id="6" name="Shape 3"/>
          <p:cNvSpPr/>
          <p:nvPr/>
        </p:nvSpPr>
        <p:spPr>
          <a:xfrm>
            <a:off x="793016" y="4460438"/>
            <a:ext cx="460415" cy="460415"/>
          </a:xfrm>
          <a:prstGeom prst="roundRect">
            <a:avLst>
              <a:gd name="adj" fmla="val 18669"/>
            </a:avLst>
          </a:prstGeom>
          <a:solidFill>
            <a:srgbClr val="A9F00F"/>
          </a:solidFill>
          <a:ln w="7620">
            <a:solidFill>
              <a:srgbClr val="8FD600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941963" y="4537115"/>
            <a:ext cx="162401" cy="3069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1</a:t>
            </a:r>
            <a:endParaRPr lang="en-US" sz="2400" dirty="0"/>
          </a:p>
        </p:txBody>
      </p:sp>
      <p:sp>
        <p:nvSpPr>
          <p:cNvPr id="8" name="Text 5"/>
          <p:cNvSpPr/>
          <p:nvPr/>
        </p:nvSpPr>
        <p:spPr>
          <a:xfrm>
            <a:off x="2148721" y="4434840"/>
            <a:ext cx="11765399" cy="654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Углекислый газ, необходимый для дыхания, поступает в клетки стебля через устьица, расположенные на его поверхности.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1230570" y="5947648"/>
            <a:ext cx="716280" cy="22860"/>
          </a:xfrm>
          <a:prstGeom prst="roundRect">
            <a:avLst>
              <a:gd name="adj" fmla="val 376010"/>
            </a:avLst>
          </a:prstGeom>
          <a:solidFill>
            <a:srgbClr val="8FD600"/>
          </a:solidFill>
          <a:ln/>
        </p:spPr>
      </p:sp>
      <p:sp>
        <p:nvSpPr>
          <p:cNvPr id="10" name="Shape 7"/>
          <p:cNvSpPr/>
          <p:nvPr/>
        </p:nvSpPr>
        <p:spPr>
          <a:xfrm>
            <a:off x="793016" y="5728930"/>
            <a:ext cx="460415" cy="460415"/>
          </a:xfrm>
          <a:prstGeom prst="roundRect">
            <a:avLst>
              <a:gd name="adj" fmla="val 18669"/>
            </a:avLst>
          </a:prstGeom>
          <a:solidFill>
            <a:srgbClr val="A9F00F"/>
          </a:solidFill>
          <a:ln w="7620">
            <a:solidFill>
              <a:srgbClr val="8FD600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869335" y="5805607"/>
            <a:ext cx="307777" cy="3069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2</a:t>
            </a:r>
            <a:endParaRPr lang="en-US" sz="2400" dirty="0"/>
          </a:p>
        </p:txBody>
      </p:sp>
      <p:sp>
        <p:nvSpPr>
          <p:cNvPr id="12" name="Text 9"/>
          <p:cNvSpPr/>
          <p:nvPr/>
        </p:nvSpPr>
        <p:spPr>
          <a:xfrm>
            <a:off x="2148721" y="5703332"/>
            <a:ext cx="11765399" cy="654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В стебле происходит газообмен между клетками и проводящей системой. Кислород, образующийся в процессе фотосинтеза, перемещается из листьев в стебель и далее к другим частям растения.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1230570" y="7216140"/>
            <a:ext cx="716280" cy="22860"/>
          </a:xfrm>
          <a:prstGeom prst="roundRect">
            <a:avLst>
              <a:gd name="adj" fmla="val 376010"/>
            </a:avLst>
          </a:prstGeom>
          <a:solidFill>
            <a:srgbClr val="8FD600"/>
          </a:solidFill>
          <a:ln/>
        </p:spPr>
      </p:sp>
      <p:sp>
        <p:nvSpPr>
          <p:cNvPr id="14" name="Shape 11"/>
          <p:cNvSpPr/>
          <p:nvPr/>
        </p:nvSpPr>
        <p:spPr>
          <a:xfrm>
            <a:off x="793016" y="6997422"/>
            <a:ext cx="460415" cy="460415"/>
          </a:xfrm>
          <a:prstGeom prst="roundRect">
            <a:avLst>
              <a:gd name="adj" fmla="val 18669"/>
            </a:avLst>
          </a:prstGeom>
          <a:solidFill>
            <a:srgbClr val="A9F00F"/>
          </a:solidFill>
          <a:ln w="7620">
            <a:solidFill>
              <a:srgbClr val="8FD600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861358" y="7074098"/>
            <a:ext cx="323731" cy="3069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3</a:t>
            </a:r>
            <a:endParaRPr lang="en-US" sz="2400" dirty="0"/>
          </a:p>
        </p:txBody>
      </p:sp>
      <p:sp>
        <p:nvSpPr>
          <p:cNvPr id="16" name="Text 13"/>
          <p:cNvSpPr/>
          <p:nvPr/>
        </p:nvSpPr>
        <p:spPr>
          <a:xfrm>
            <a:off x="2148721" y="6971824"/>
            <a:ext cx="11765399" cy="3274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Стебель также может выделять углекислый газ, который образуется при дыхании клеток, в окружающую среду.</a:t>
            </a:r>
            <a:endParaRPr lang="en-US" sz="1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2361" y="624245"/>
            <a:ext cx="13045678" cy="14149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Взаимосвязь листа и стебля в процессе дыхания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77396" y="2491978"/>
            <a:ext cx="2152531" cy="166675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978831" y="3314938"/>
            <a:ext cx="149662" cy="4527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1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5356265" y="2718316"/>
            <a:ext cx="2829997" cy="3537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Фотосинтез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5356265" y="3207782"/>
            <a:ext cx="8255437" cy="7246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Лист получает солнечный свет и углекислый газ, чтобы производить пищу и кислород.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5186482" y="4171712"/>
            <a:ext cx="8595003" cy="15240"/>
          </a:xfrm>
          <a:prstGeom prst="roundRect">
            <a:avLst>
              <a:gd name="adj" fmla="val 623958"/>
            </a:avLst>
          </a:prstGeom>
          <a:solidFill>
            <a:srgbClr val="A9F00F"/>
          </a:solidFill>
          <a:ln/>
        </p:spPr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190" y="4215289"/>
            <a:ext cx="4305062" cy="1666756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911679" y="4822269"/>
            <a:ext cx="283845" cy="4527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2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6432590" y="4441627"/>
            <a:ext cx="2829997" cy="3537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Транспорт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6432590" y="4931093"/>
            <a:ext cx="7179112" cy="7246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Проводящая система стебля транспортирует пищу и воду к листьям, а кислород от листьев к другим частям растения.</a:t>
            </a:r>
            <a:endParaRPr lang="en-US" sz="1750" dirty="0"/>
          </a:p>
        </p:txBody>
      </p:sp>
      <p:sp>
        <p:nvSpPr>
          <p:cNvPr id="12" name="Shape 8"/>
          <p:cNvSpPr/>
          <p:nvPr/>
        </p:nvSpPr>
        <p:spPr>
          <a:xfrm>
            <a:off x="6262807" y="5895023"/>
            <a:ext cx="7518678" cy="15240"/>
          </a:xfrm>
          <a:prstGeom prst="roundRect">
            <a:avLst>
              <a:gd name="adj" fmla="val 623958"/>
            </a:avLst>
          </a:prstGeom>
          <a:solidFill>
            <a:srgbClr val="A9F00F"/>
          </a:solidFill>
          <a:ln/>
        </p:spPr>
      </p:sp>
      <p:pic>
        <p:nvPicPr>
          <p:cNvPr id="13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865" y="5938599"/>
            <a:ext cx="6457593" cy="1666756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3904298" y="6545580"/>
            <a:ext cx="298490" cy="4527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3</a:t>
            </a:r>
            <a:endParaRPr lang="en-US" sz="2200" dirty="0"/>
          </a:p>
        </p:txBody>
      </p:sp>
      <p:sp>
        <p:nvSpPr>
          <p:cNvPr id="15" name="Text 10"/>
          <p:cNvSpPr/>
          <p:nvPr/>
        </p:nvSpPr>
        <p:spPr>
          <a:xfrm>
            <a:off x="7508796" y="6164937"/>
            <a:ext cx="2829997" cy="3537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Дыхание</a:t>
            </a: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7508796" y="6654403"/>
            <a:ext cx="6102906" cy="7246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Лист и стебель участвуют в газообмене, обеспечивая клетки растений кислородом и углекислым газом.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61270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1520" y="3188732"/>
            <a:ext cx="13167360" cy="1306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100"/>
              </a:lnSpc>
              <a:buNone/>
            </a:pPr>
            <a:r>
              <a:rPr lang="en-US" sz="410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Значение дыхания для жизнедеятельности растений</a:t>
            </a:r>
            <a:endParaRPr lang="en-US" sz="4100" dirty="0"/>
          </a:p>
        </p:txBody>
      </p:sp>
      <p:sp>
        <p:nvSpPr>
          <p:cNvPr id="4" name="Text 1"/>
          <p:cNvSpPr/>
          <p:nvPr/>
        </p:nvSpPr>
        <p:spPr>
          <a:xfrm>
            <a:off x="731520" y="4912995"/>
            <a:ext cx="4180046" cy="6897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400"/>
              </a:lnSpc>
              <a:buNone/>
            </a:pPr>
            <a:r>
              <a:rPr lang="en-US" sz="5400" b="1" dirty="0">
                <a:solidFill>
                  <a:srgbClr val="A9F00F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1</a:t>
            </a:r>
            <a:endParaRPr lang="en-US" sz="5400" dirty="0"/>
          </a:p>
        </p:txBody>
      </p:sp>
      <p:sp>
        <p:nvSpPr>
          <p:cNvPr id="5" name="Text 2"/>
          <p:cNvSpPr/>
          <p:nvPr/>
        </p:nvSpPr>
        <p:spPr>
          <a:xfrm>
            <a:off x="1515189" y="5863828"/>
            <a:ext cx="2612708" cy="326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Энергия</a:t>
            </a:r>
            <a:endParaRPr lang="en-US" sz="2050" dirty="0"/>
          </a:p>
        </p:txBody>
      </p:sp>
      <p:sp>
        <p:nvSpPr>
          <p:cNvPr id="6" name="Text 3"/>
          <p:cNvSpPr/>
          <p:nvPr/>
        </p:nvSpPr>
        <p:spPr>
          <a:xfrm>
            <a:off x="731520" y="6315670"/>
            <a:ext cx="4180046" cy="10033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Дыхание дает растениям энергию, необходимую для роста, размножения и других жизненно важных процессов.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5225058" y="4912995"/>
            <a:ext cx="4180165" cy="6897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400"/>
              </a:lnSpc>
              <a:buNone/>
            </a:pPr>
            <a:r>
              <a:rPr lang="en-US" sz="5400" b="1" dirty="0">
                <a:solidFill>
                  <a:srgbClr val="A9F00F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2</a:t>
            </a:r>
            <a:endParaRPr lang="en-US" sz="5400" dirty="0"/>
          </a:p>
        </p:txBody>
      </p:sp>
      <p:sp>
        <p:nvSpPr>
          <p:cNvPr id="8" name="Text 5"/>
          <p:cNvSpPr/>
          <p:nvPr/>
        </p:nvSpPr>
        <p:spPr>
          <a:xfrm>
            <a:off x="6008727" y="5863828"/>
            <a:ext cx="2612708" cy="326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Обмен веществ</a:t>
            </a:r>
            <a:endParaRPr lang="en-US" sz="2050" dirty="0"/>
          </a:p>
        </p:txBody>
      </p:sp>
      <p:sp>
        <p:nvSpPr>
          <p:cNvPr id="9" name="Text 6"/>
          <p:cNvSpPr/>
          <p:nvPr/>
        </p:nvSpPr>
        <p:spPr>
          <a:xfrm>
            <a:off x="5225058" y="6315670"/>
            <a:ext cx="4180165" cy="13377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Дыхание позволяет растениям обмениваться газами с окружающей средой, что обеспечивает нормальный обмен веществ.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9718715" y="4912995"/>
            <a:ext cx="4180165" cy="6897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400"/>
              </a:lnSpc>
              <a:buNone/>
            </a:pPr>
            <a:r>
              <a:rPr lang="en-US" sz="5400" b="1" dirty="0">
                <a:solidFill>
                  <a:srgbClr val="A9F00F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3</a:t>
            </a:r>
            <a:endParaRPr lang="en-US" sz="5400" dirty="0"/>
          </a:p>
        </p:txBody>
      </p:sp>
      <p:sp>
        <p:nvSpPr>
          <p:cNvPr id="11" name="Text 8"/>
          <p:cNvSpPr/>
          <p:nvPr/>
        </p:nvSpPr>
        <p:spPr>
          <a:xfrm>
            <a:off x="10502384" y="5863828"/>
            <a:ext cx="2612708" cy="326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Выживание</a:t>
            </a:r>
            <a:endParaRPr lang="en-US" sz="2050" dirty="0"/>
          </a:p>
        </p:txBody>
      </p:sp>
      <p:sp>
        <p:nvSpPr>
          <p:cNvPr id="12" name="Text 9"/>
          <p:cNvSpPr/>
          <p:nvPr/>
        </p:nvSpPr>
        <p:spPr>
          <a:xfrm>
            <a:off x="9718715" y="6315670"/>
            <a:ext cx="4180165" cy="10033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Дыхание является одним из важнейших процессов, обеспечивающих выживание растений.</a:t>
            </a:r>
            <a:endParaRPr lang="en-US" sz="1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2025-01-28T13:04:57Z</dcterms:created>
  <dcterms:modified xsi:type="dcterms:W3CDTF">2025-01-28T13:04:57Z</dcterms:modified>
</cp:coreProperties>
</file>