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57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2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Эстетика в одежде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0371" y="1072226"/>
            <a:ext cx="685799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Привет, ребята! Сегодня мы поговорим о том, как одежда выражает нашу индивидуальность и влияет на то, как нас воспринимают окружающие. Мы узнаем о разных стилях, о том, как одежда влияет на нашу самооценку и настроение, и о том, как создать свой собственный уникальный образ.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D1F0A-5D72-49EA-9BAE-600637912C44}"/>
              </a:ext>
            </a:extLst>
          </p:cNvPr>
          <p:cNvSpPr txBox="1"/>
          <p:nvPr/>
        </p:nvSpPr>
        <p:spPr>
          <a:xfrm>
            <a:off x="1" y="4124204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"Эстетика в одежде"</a:t>
            </a:r>
          </a:p>
          <a:p>
            <a:pPr algn="ctr"/>
            <a:r>
              <a:rPr lang="ru-RU" sz="30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3DF5E-2294-4F82-85AD-6C22C89BE582}"/>
              </a:ext>
            </a:extLst>
          </p:cNvPr>
          <p:cNvSpPr txBox="1"/>
          <p:nvPr/>
        </p:nvSpPr>
        <p:spPr>
          <a:xfrm>
            <a:off x="12575925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8442"/>
            <a:ext cx="95504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История моды и стиля в одежде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094196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От Античности до Средневековья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29670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 древнем мире одежда была связана с социальным статусом и родом занятий. В средние века мода диктовалась религиозными традициями и строгими правилами.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094196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Эпоха Возрождения и Барокко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029670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 эпоху Возрождения мода стала более свободной, появились новые ткани и фасоны. Барокко ознаменовался пышными нарядами с использованием драгоценностей и украшений.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094196"/>
            <a:ext cx="28810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Мода XIX-XX веков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675340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XIX век принес новые технологии и материалы, которые повлияли на моду. XX век был отмечен революционными изменениями в стиле, от стиля модерн до панк-рока.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4ABD4-79F0-4A0E-AFBE-CE8A4CF7BDFF}"/>
              </a:ext>
            </a:extLst>
          </p:cNvPr>
          <p:cNvSpPr txBox="1"/>
          <p:nvPr/>
        </p:nvSpPr>
        <p:spPr>
          <a:xfrm>
            <a:off x="12575925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48088"/>
            <a:ext cx="124322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Дресс-код как элемент деловой культуры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97029"/>
            <a:ext cx="4196358" cy="3484364"/>
          </a:xfrm>
          <a:prstGeom prst="roundRect">
            <a:avLst>
              <a:gd name="adj" fmla="val 5859"/>
            </a:avLst>
          </a:prstGeom>
          <a:solidFill>
            <a:srgbClr val="438951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123843"/>
            <a:ext cx="31417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Официальный стиль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614261"/>
            <a:ext cx="374273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Строгий дресс-код, характерный для крупных компаний и государственных учреждений. Предполагает использование костюмов, строгих юбок, блузок и рубашек.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897029"/>
            <a:ext cx="4196358" cy="3484364"/>
          </a:xfrm>
          <a:prstGeom prst="roundRect">
            <a:avLst>
              <a:gd name="adj" fmla="val 5859"/>
            </a:avLst>
          </a:prstGeom>
          <a:solidFill>
            <a:srgbClr val="438951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Деловой стиль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614261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Более свободный дресс-код, допускающий использование классических вещей в более современных вариантах. Например, вместо пиджака можно использовать кардиган.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897029"/>
            <a:ext cx="4196358" cy="3484364"/>
          </a:xfrm>
          <a:prstGeom prst="roundRect">
            <a:avLst>
              <a:gd name="adj" fmla="val 5859"/>
            </a:avLst>
          </a:prstGeom>
          <a:solidFill>
            <a:srgbClr val="438951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123843"/>
            <a:ext cx="32913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Неформальный стиль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614261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Свободный дресс-код, допускающий использование джинсов, футболок и спортивной одежды, но без чрезмерной небрежности.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D123C-DF5B-49DF-8398-0176349B61B3}"/>
              </a:ext>
            </a:extLst>
          </p:cNvPr>
          <p:cNvSpPr txBox="1"/>
          <p:nvPr/>
        </p:nvSpPr>
        <p:spPr>
          <a:xfrm>
            <a:off x="12575925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9518"/>
            <a:ext cx="60668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Психология одежды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08459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702248"/>
            <a:ext cx="3523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Влияние на настроение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192667"/>
            <a:ext cx="41207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Цвет, фасон и ткань одежды могут влиять на наше настроение и самооценку. Яркие цвета поднимают настроение, а спокойные оттенки способствуют расслаблению.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908459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702248"/>
            <a:ext cx="32567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Выражение личности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192667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Одежда помогает нам выразить свою индивидуальность, стиль и ценности. Она становится своего рода визитной карточкой и отражает наш внутренний мир.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90845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702248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Взаимодействие с окружающими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546997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Внешний вид играет важную роль в общении. Одежда может помочь нам произвести желаемое впечатление на окружающих, показать свой статус и намерения.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4EE119-E00C-4893-B168-927ED51FB09F}"/>
              </a:ext>
            </a:extLst>
          </p:cNvPr>
          <p:cNvSpPr txBox="1"/>
          <p:nvPr/>
        </p:nvSpPr>
        <p:spPr>
          <a:xfrm>
            <a:off x="12575925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8779" y="556855"/>
            <a:ext cx="13212842" cy="1265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Базовый гардероб современного российского старшеклассника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2227421"/>
            <a:ext cx="22860" cy="5446871"/>
          </a:xfrm>
          <a:prstGeom prst="roundRect">
            <a:avLst>
              <a:gd name="adj" fmla="val 797312"/>
            </a:avLst>
          </a:prstGeom>
          <a:solidFill>
            <a:srgbClr val="CED9CE"/>
          </a:solidFill>
          <a:ln/>
        </p:spPr>
      </p:sp>
      <p:sp>
        <p:nvSpPr>
          <p:cNvPr id="4" name="Shape 2"/>
          <p:cNvSpPr/>
          <p:nvPr/>
        </p:nvSpPr>
        <p:spPr>
          <a:xfrm>
            <a:off x="6401455" y="2671524"/>
            <a:ext cx="708779" cy="22860"/>
          </a:xfrm>
          <a:prstGeom prst="roundRect">
            <a:avLst>
              <a:gd name="adj" fmla="val 797312"/>
            </a:avLst>
          </a:prstGeom>
          <a:solidFill>
            <a:srgbClr val="637D67"/>
          </a:solidFill>
          <a:ln/>
        </p:spPr>
      </p:sp>
      <p:sp>
        <p:nvSpPr>
          <p:cNvPr id="5" name="Shape 3"/>
          <p:cNvSpPr/>
          <p:nvPr/>
        </p:nvSpPr>
        <p:spPr>
          <a:xfrm>
            <a:off x="7087374" y="2455188"/>
            <a:ext cx="455652" cy="455652"/>
          </a:xfrm>
          <a:prstGeom prst="roundRect">
            <a:avLst>
              <a:gd name="adj" fmla="val 40001"/>
            </a:avLst>
          </a:prstGeom>
          <a:solidFill>
            <a:srgbClr val="4A644E"/>
          </a:solidFill>
          <a:ln/>
        </p:spPr>
      </p:sp>
      <p:sp>
        <p:nvSpPr>
          <p:cNvPr id="6" name="Text 4"/>
          <p:cNvSpPr/>
          <p:nvPr/>
        </p:nvSpPr>
        <p:spPr>
          <a:xfrm>
            <a:off x="7239417" y="2531150"/>
            <a:ext cx="151567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08779" y="2429828"/>
            <a:ext cx="5492591" cy="9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Джинсы - универсальный элемент гардероба, подходящий для разных случаев. Выберите несколько пар разных оттенков и фасонов.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520166" y="3683913"/>
            <a:ext cx="708779" cy="22860"/>
          </a:xfrm>
          <a:prstGeom prst="roundRect">
            <a:avLst>
              <a:gd name="adj" fmla="val 797312"/>
            </a:avLst>
          </a:prstGeom>
          <a:solidFill>
            <a:srgbClr val="637D67"/>
          </a:solidFill>
          <a:ln/>
        </p:spPr>
      </p:sp>
      <p:sp>
        <p:nvSpPr>
          <p:cNvPr id="9" name="Shape 7"/>
          <p:cNvSpPr/>
          <p:nvPr/>
        </p:nvSpPr>
        <p:spPr>
          <a:xfrm>
            <a:off x="7087374" y="3467576"/>
            <a:ext cx="455652" cy="455652"/>
          </a:xfrm>
          <a:prstGeom prst="roundRect">
            <a:avLst>
              <a:gd name="adj" fmla="val 40001"/>
            </a:avLst>
          </a:prstGeom>
          <a:solidFill>
            <a:srgbClr val="4A644E"/>
          </a:solidFill>
          <a:ln/>
        </p:spPr>
      </p:sp>
      <p:sp>
        <p:nvSpPr>
          <p:cNvPr id="10" name="Text 8"/>
          <p:cNvSpPr/>
          <p:nvPr/>
        </p:nvSpPr>
        <p:spPr>
          <a:xfrm>
            <a:off x="7215842" y="3543538"/>
            <a:ext cx="198596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429030" y="3442216"/>
            <a:ext cx="5492591" cy="9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Футболки - базовый элемент, их можно носить как с джинсами, так и с брюками. Выбирайте футболки с разными принтами и в разных цветах.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401455" y="4595098"/>
            <a:ext cx="708779" cy="22860"/>
          </a:xfrm>
          <a:prstGeom prst="roundRect">
            <a:avLst>
              <a:gd name="adj" fmla="val 797312"/>
            </a:avLst>
          </a:prstGeom>
          <a:solidFill>
            <a:srgbClr val="637D67"/>
          </a:solidFill>
          <a:ln/>
        </p:spPr>
      </p:sp>
      <p:sp>
        <p:nvSpPr>
          <p:cNvPr id="13" name="Shape 11"/>
          <p:cNvSpPr/>
          <p:nvPr/>
        </p:nvSpPr>
        <p:spPr>
          <a:xfrm>
            <a:off x="7087374" y="4378762"/>
            <a:ext cx="455652" cy="455652"/>
          </a:xfrm>
          <a:prstGeom prst="roundRect">
            <a:avLst>
              <a:gd name="adj" fmla="val 40001"/>
            </a:avLst>
          </a:prstGeom>
          <a:solidFill>
            <a:srgbClr val="4A644E"/>
          </a:solidFill>
          <a:ln/>
        </p:spPr>
      </p:sp>
      <p:sp>
        <p:nvSpPr>
          <p:cNvPr id="14" name="Text 12"/>
          <p:cNvSpPr/>
          <p:nvPr/>
        </p:nvSpPr>
        <p:spPr>
          <a:xfrm>
            <a:off x="7223462" y="4454723"/>
            <a:ext cx="183475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08779" y="4353401"/>
            <a:ext cx="5492591" cy="1295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Рубашка - классический элемент гардероба, подходит для школьных мероприятий, встреч с друзьями и особых случаев. Выбирайте рубашки в нейтральных оттенках.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20166" y="5546646"/>
            <a:ext cx="708779" cy="22860"/>
          </a:xfrm>
          <a:prstGeom prst="roundRect">
            <a:avLst>
              <a:gd name="adj" fmla="val 797312"/>
            </a:avLst>
          </a:prstGeom>
          <a:solidFill>
            <a:srgbClr val="637D67"/>
          </a:solidFill>
          <a:ln/>
        </p:spPr>
      </p:sp>
      <p:sp>
        <p:nvSpPr>
          <p:cNvPr id="17" name="Shape 15"/>
          <p:cNvSpPr/>
          <p:nvPr/>
        </p:nvSpPr>
        <p:spPr>
          <a:xfrm>
            <a:off x="7087374" y="5330309"/>
            <a:ext cx="455652" cy="455652"/>
          </a:xfrm>
          <a:prstGeom prst="roundRect">
            <a:avLst>
              <a:gd name="adj" fmla="val 40001"/>
            </a:avLst>
          </a:prstGeom>
          <a:solidFill>
            <a:srgbClr val="4A644E"/>
          </a:solidFill>
          <a:ln/>
        </p:spPr>
      </p:sp>
      <p:sp>
        <p:nvSpPr>
          <p:cNvPr id="18" name="Text 16"/>
          <p:cNvSpPr/>
          <p:nvPr/>
        </p:nvSpPr>
        <p:spPr>
          <a:xfrm>
            <a:off x="7211913" y="5406271"/>
            <a:ext cx="206454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429030" y="5304949"/>
            <a:ext cx="5492591" cy="9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Свитер или кардиган - теплый и удобный вариант, подходящий для прохладной погоды. Выбирайте модели из натуральных тканей.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401455" y="6498193"/>
            <a:ext cx="708779" cy="22860"/>
          </a:xfrm>
          <a:prstGeom prst="roundRect">
            <a:avLst>
              <a:gd name="adj" fmla="val 797312"/>
            </a:avLst>
          </a:prstGeom>
          <a:solidFill>
            <a:srgbClr val="637D67"/>
          </a:solidFill>
          <a:ln/>
        </p:spPr>
      </p:sp>
      <p:sp>
        <p:nvSpPr>
          <p:cNvPr id="21" name="Shape 19"/>
          <p:cNvSpPr/>
          <p:nvPr/>
        </p:nvSpPr>
        <p:spPr>
          <a:xfrm>
            <a:off x="7087374" y="6281857"/>
            <a:ext cx="455652" cy="455652"/>
          </a:xfrm>
          <a:prstGeom prst="roundRect">
            <a:avLst>
              <a:gd name="adj" fmla="val 40001"/>
            </a:avLst>
          </a:prstGeom>
          <a:solidFill>
            <a:srgbClr val="4A644E"/>
          </a:solidFill>
          <a:ln/>
        </p:spPr>
      </p:sp>
      <p:sp>
        <p:nvSpPr>
          <p:cNvPr id="22" name="Text 20"/>
          <p:cNvSpPr/>
          <p:nvPr/>
        </p:nvSpPr>
        <p:spPr>
          <a:xfrm>
            <a:off x="7220962" y="6357818"/>
            <a:ext cx="188476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5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708779" y="6256496"/>
            <a:ext cx="5492591" cy="97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Куртка - необходима для холодной погоды. Выбирайте куртку, которая будет удобна и практична, и подходит к вашему стилю.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8D1590-498D-401A-A94B-B44158D5D186}"/>
              </a:ext>
            </a:extLst>
          </p:cNvPr>
          <p:cNvSpPr txBox="1"/>
          <p:nvPr/>
        </p:nvSpPr>
        <p:spPr>
          <a:xfrm>
            <a:off x="12575925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1635" y="574596"/>
            <a:ext cx="12299037" cy="626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Уместность и ситуативность в выборе одежды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23" y="1601867"/>
            <a:ext cx="1636752" cy="14757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45731" y="2330410"/>
            <a:ext cx="125016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1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27057" y="1962626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Школа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27057" y="2396133"/>
            <a:ext cx="7329130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Удобная и практичная одежда, соответствующая школьным правилам.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876681" y="3093125"/>
            <a:ext cx="9002078" cy="11430"/>
          </a:xfrm>
          <a:prstGeom prst="roundRect">
            <a:avLst>
              <a:gd name="adj" fmla="val 1578496"/>
            </a:avLst>
          </a:prstGeom>
          <a:solidFill>
            <a:srgbClr val="438951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487" y="3127653"/>
            <a:ext cx="3273623" cy="14757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26324" y="3664982"/>
            <a:ext cx="163711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2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45493" y="3488412"/>
            <a:ext cx="2591038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Встреча с друзьями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845493" y="3921919"/>
            <a:ext cx="7159109" cy="320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Свободный стиль, отражающий ваши интересы и индивидуальность.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695117" y="4618911"/>
            <a:ext cx="8183642" cy="11430"/>
          </a:xfrm>
          <a:prstGeom prst="roundRect">
            <a:avLst>
              <a:gd name="adj" fmla="val 1578496"/>
            </a:avLst>
          </a:prstGeom>
          <a:solidFill>
            <a:srgbClr val="438951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051" y="4653439"/>
            <a:ext cx="4910495" cy="14757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2515" y="5190768"/>
            <a:ext cx="151328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3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663928" y="4853821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Особые случаи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663928" y="5287328"/>
            <a:ext cx="7064454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Нарядная одежда, подходящая для торжественных событий, концертов, вечеринок.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6513552" y="6144697"/>
            <a:ext cx="7365206" cy="11430"/>
          </a:xfrm>
          <a:prstGeom prst="roundRect">
            <a:avLst>
              <a:gd name="adj" fmla="val 1578496"/>
            </a:avLst>
          </a:prstGeom>
          <a:solidFill>
            <a:srgbClr val="438951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16" y="6179225"/>
            <a:ext cx="6547366" cy="147578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3109" y="6716554"/>
            <a:ext cx="170259" cy="401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5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4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7482364" y="6379607"/>
            <a:ext cx="2505789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Спорт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7482364" y="6813113"/>
            <a:ext cx="6246019" cy="641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Удобная и практичная спортивная одежда, обеспечивающая комфорт и свободу движений.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19A04-7E12-4F16-A1FE-DD4EDBC929F7}"/>
              </a:ext>
            </a:extLst>
          </p:cNvPr>
          <p:cNvSpPr txBox="1"/>
          <p:nvPr/>
        </p:nvSpPr>
        <p:spPr>
          <a:xfrm>
            <a:off x="12575925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152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Arial" panose="020B0604020202020204" pitchFamily="34" charset="0"/>
                <a:ea typeface="Fraunces Extra Bold" pitchFamily="34" charset="-122"/>
                <a:cs typeface="Arial" panose="020B0604020202020204" pitchFamily="34" charset="0"/>
              </a:rPr>
              <a:t>Практические рекомендации по формированию индивидуального стиля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449247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Экспериментируйте с разными стилями и узнайте, что вам больше подходит. Не бойтесь выделяться из толпы и создавать свой собственный неповторимый образ. Следите за модными тенденциями, но не забывайте о своем комфорте и индивидуальности.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A7B21-C4A2-42D6-AD9D-83B1EC594100}"/>
              </a:ext>
            </a:extLst>
          </p:cNvPr>
          <p:cNvSpPr txBox="1"/>
          <p:nvPr/>
        </p:nvSpPr>
        <p:spPr>
          <a:xfrm>
            <a:off x="12575925" y="23029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583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2025-01-10T14:39:03Z</dcterms:created>
  <dcterms:modified xsi:type="dcterms:W3CDTF">2025-01-10T14:42:46Z</dcterms:modified>
</cp:coreProperties>
</file>