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24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3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06218"/>
            <a:ext cx="7315200" cy="14830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0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Достоверность информации в цифровой среде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41514" y="1662845"/>
            <a:ext cx="6999515" cy="2364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 современном мире мы сталкиваемся с огромным потоком информации, поступающим из различных источников, как онлайн, так и офлайн. Эта презентация посвящена критическому рассмотрению достоверности информации в цифровой среде, которая приобретает все большее значение в наше время.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0C818-D401-436B-9EA2-0506AA97CC21}"/>
              </a:ext>
            </a:extLst>
          </p:cNvPr>
          <p:cNvSpPr txBox="1"/>
          <p:nvPr/>
        </p:nvSpPr>
        <p:spPr>
          <a:xfrm>
            <a:off x="0" y="4610494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«Достоверность информации в цифровой среде»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7BDEB-E6A4-4804-8F64-E151F7F0F1D9}"/>
              </a:ext>
            </a:extLst>
          </p:cNvPr>
          <p:cNvSpPr txBox="1"/>
          <p:nvPr/>
        </p:nvSpPr>
        <p:spPr>
          <a:xfrm>
            <a:off x="12660090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714869"/>
            <a:ext cx="1162442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Информационная среда и её особенности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37724" y="4993243"/>
            <a:ext cx="6185535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Цифровая среда представляет собой сложную и динамичную систему, где информация распространяется с огромной скоростью. В ней присутствуют как надежные источники, так и заведомо ложные, что делает оценку достоверности информации особенно актуальной.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614761" y="4993243"/>
            <a:ext cx="6185535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Ключевые особенности информационной среды: доступность, глобальность, разнообразие, скорость распространения, постоянное обновление и взаимодействие. Но именно эти особенности создают пространство для манипуляций и распространения недостоверной информации.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5E52E-9972-48F3-A552-674DC6CBCA30}"/>
              </a:ext>
            </a:extLst>
          </p:cNvPr>
          <p:cNvSpPr txBox="1"/>
          <p:nvPr/>
        </p:nvSpPr>
        <p:spPr>
          <a:xfrm>
            <a:off x="12660090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301353"/>
            <a:ext cx="105403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Феномен «информационного пузыря»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63354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4" name="Text 2"/>
          <p:cNvSpPr/>
          <p:nvPr/>
        </p:nvSpPr>
        <p:spPr>
          <a:xfrm>
            <a:off x="1047155" y="2733794"/>
            <a:ext cx="11965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15559" y="2633543"/>
            <a:ext cx="3380899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1. Алгоритмы персонализации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615559" y="3481030"/>
            <a:ext cx="3380899" cy="3447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Социальные сети и поисковые системы используют алгоритмы, которые подбирают контент, соответствующий нашим интересам и предпочтениям, формируя «пузырь» из подобной информации.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35773" y="263354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8" name="Text 6"/>
          <p:cNvSpPr/>
          <p:nvPr/>
        </p:nvSpPr>
        <p:spPr>
          <a:xfrm>
            <a:off x="5414367" y="2733794"/>
            <a:ext cx="18121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13609" y="2633543"/>
            <a:ext cx="3380899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2. Ограничение кругозора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13609" y="3481030"/>
            <a:ext cx="3380899" cy="3447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Попадая в «пузырь», мы ограничены в получении информации из альтернативных источников, что затрудняет формирование объективного мнения и критическую оценку информации.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33823" y="263354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2" name="Text 10"/>
          <p:cNvSpPr/>
          <p:nvPr/>
        </p:nvSpPr>
        <p:spPr>
          <a:xfrm>
            <a:off x="9811107" y="2733794"/>
            <a:ext cx="183833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411658" y="2633543"/>
            <a:ext cx="3380899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3. Усиление предрассудков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411658" y="3481030"/>
            <a:ext cx="3380899" cy="3447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Чрезмерное потребление однотипной информации может усиливать существующие предрассудки, создавая иллюзию «правды» и подкрепляя убеждения, не всегда соответствующие реальности.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CFB70-4926-40A3-A7CC-0C4D52B0F65B}"/>
              </a:ext>
            </a:extLst>
          </p:cNvPr>
          <p:cNvSpPr txBox="1"/>
          <p:nvPr/>
        </p:nvSpPr>
        <p:spPr>
          <a:xfrm>
            <a:off x="12660090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12056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Манипулятивные технологии в цифровой среде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979063"/>
            <a:ext cx="4158734" cy="4038362"/>
          </a:xfrm>
          <a:prstGeom prst="roundRect">
            <a:avLst>
              <a:gd name="adj" fmla="val 889"/>
            </a:avLst>
          </a:prstGeom>
          <a:solidFill>
            <a:srgbClr val="315251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321837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1. Троллинг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7039" y="3713917"/>
            <a:ext cx="368010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Намеренное провоцирование негативных эмоций и конфликтов в онлайн-среде с целью дестабилизации и подрыва доверия к объектам критики.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2979063"/>
            <a:ext cx="4158734" cy="4038362"/>
          </a:xfrm>
          <a:prstGeom prst="roundRect">
            <a:avLst>
              <a:gd name="adj" fmla="val 889"/>
            </a:avLst>
          </a:prstGeom>
          <a:solidFill>
            <a:srgbClr val="315251"/>
          </a:solidFill>
          <a:ln/>
        </p:spPr>
      </p:sp>
      <p:sp>
        <p:nvSpPr>
          <p:cNvPr id="7" name="Text 5"/>
          <p:cNvSpPr/>
          <p:nvPr/>
        </p:nvSpPr>
        <p:spPr>
          <a:xfrm>
            <a:off x="5475089" y="321837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2. Бот-сети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75089" y="3713917"/>
            <a:ext cx="3680103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Искусственно созданные аккаунты в социальных сетях, распространяющие определенный контент и формирующие «общественное мнение» путем массовой автоматизированной активности.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2979063"/>
            <a:ext cx="4158734" cy="4038362"/>
          </a:xfrm>
          <a:prstGeom prst="roundRect">
            <a:avLst>
              <a:gd name="adj" fmla="val 889"/>
            </a:avLst>
          </a:prstGeom>
          <a:solidFill>
            <a:srgbClr val="315251"/>
          </a:solidFill>
          <a:ln/>
        </p:spPr>
      </p:sp>
      <p:sp>
        <p:nvSpPr>
          <p:cNvPr id="10" name="Text 8"/>
          <p:cNvSpPr/>
          <p:nvPr/>
        </p:nvSpPr>
        <p:spPr>
          <a:xfrm>
            <a:off x="9873139" y="321837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3. «Фермы кликов»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3139" y="3713917"/>
            <a:ext cx="3680103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Специализированные компании, предоставляющие услуги по искусственному увеличению количества просмотров, лайков, комментариев для повышения популярности контента.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5AB9A-85C8-4667-9EA3-B38064256159}"/>
              </a:ext>
            </a:extLst>
          </p:cNvPr>
          <p:cNvSpPr txBox="1"/>
          <p:nvPr/>
        </p:nvSpPr>
        <p:spPr>
          <a:xfrm>
            <a:off x="12660090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39560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Фейковая информация: распознавание и противодействие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006566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3844290"/>
            <a:ext cx="285297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Проверка источника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4339828"/>
            <a:ext cx="4078962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Изучите источник информации: авторитетность, репутация, цели, наличие доказательств, отсутствие признаков манипуляции.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3006566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38442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Критическая оценка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75659" y="4339828"/>
            <a:ext cx="4078962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Обратите внимание на наличие фактических ошибок, несоответствий, эмоциональных манипуляций, пропагандистских приемов, односторонней подачи информации.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3006566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3844290"/>
            <a:ext cx="407908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Сравнение с другими источниками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4691777"/>
            <a:ext cx="4079081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Проверьте информацию из нескольких независимых источников. Совпадение фактов, интерпретаций, отсутствие противоречий - признак достоверности.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909F3-5B0E-495D-889E-81F437DDA893}"/>
              </a:ext>
            </a:extLst>
          </p:cNvPr>
          <p:cNvSpPr txBox="1"/>
          <p:nvPr/>
        </p:nvSpPr>
        <p:spPr>
          <a:xfrm>
            <a:off x="12660090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4015" y="705564"/>
            <a:ext cx="13242369" cy="1166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Российские инструменты проверки достоверности информации</a:t>
            </a:r>
            <a:endParaRPr lang="en-US" sz="3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80003" y="2169319"/>
            <a:ext cx="22860" cy="5354598"/>
          </a:xfrm>
          <a:prstGeom prst="roundRect">
            <a:avLst>
              <a:gd name="adj" fmla="val 130117"/>
            </a:avLst>
          </a:prstGeom>
          <a:solidFill>
            <a:srgbClr val="4A6B6A"/>
          </a:solidFill>
          <a:ln/>
        </p:spPr>
      </p:sp>
      <p:sp>
        <p:nvSpPr>
          <p:cNvPr id="4" name="Shape 2"/>
          <p:cNvSpPr/>
          <p:nvPr/>
        </p:nvSpPr>
        <p:spPr>
          <a:xfrm>
            <a:off x="1191637" y="2603897"/>
            <a:ext cx="694015" cy="22860"/>
          </a:xfrm>
          <a:prstGeom prst="roundRect">
            <a:avLst>
              <a:gd name="adj" fmla="val 130117"/>
            </a:avLst>
          </a:prstGeom>
          <a:solidFill>
            <a:srgbClr val="4A6B6A"/>
          </a:solidFill>
          <a:ln/>
        </p:spPr>
      </p:sp>
      <p:sp>
        <p:nvSpPr>
          <p:cNvPr id="5" name="Shape 3"/>
          <p:cNvSpPr/>
          <p:nvPr/>
        </p:nvSpPr>
        <p:spPr>
          <a:xfrm>
            <a:off x="768370" y="2392323"/>
            <a:ext cx="446127" cy="446127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6" name="Text 4"/>
          <p:cNvSpPr/>
          <p:nvPr/>
        </p:nvSpPr>
        <p:spPr>
          <a:xfrm>
            <a:off x="941844" y="2475428"/>
            <a:ext cx="99060" cy="279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82046" y="2367558"/>
            <a:ext cx="2332911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1. «РИА Новости»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082046" y="2777966"/>
            <a:ext cx="11854339" cy="951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Крупное российское государственное информационное агентство, предоставляющее оперативные новости, аналитические материалы и репортажи. Основано в 1941 году. Особенность — акцент на широкий спектр тем, включая политику, экономику, спорт и культуру.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191637" y="4560570"/>
            <a:ext cx="694015" cy="22860"/>
          </a:xfrm>
          <a:prstGeom prst="roundRect">
            <a:avLst>
              <a:gd name="adj" fmla="val 130117"/>
            </a:avLst>
          </a:prstGeom>
          <a:solidFill>
            <a:srgbClr val="4A6B6A"/>
          </a:solidFill>
          <a:ln/>
        </p:spPr>
      </p:sp>
      <p:sp>
        <p:nvSpPr>
          <p:cNvPr id="10" name="Shape 8"/>
          <p:cNvSpPr/>
          <p:nvPr/>
        </p:nvSpPr>
        <p:spPr>
          <a:xfrm>
            <a:off x="768370" y="4348996"/>
            <a:ext cx="446127" cy="446127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11" name="Text 9"/>
          <p:cNvSpPr/>
          <p:nvPr/>
        </p:nvSpPr>
        <p:spPr>
          <a:xfrm>
            <a:off x="916365" y="4432102"/>
            <a:ext cx="150019" cy="279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082046" y="4324231"/>
            <a:ext cx="2332911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2. «ТАСС»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082046" y="4734639"/>
            <a:ext cx="11854339" cy="634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Старейшее информационное агентство России, основанное в 1904 году. Предоставляет объективные новости, статистику, аналитические материалы. Основное направление — освещение важнейших событий внутри страны и за её пределами.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191637" y="6200061"/>
            <a:ext cx="694015" cy="22860"/>
          </a:xfrm>
          <a:prstGeom prst="roundRect">
            <a:avLst>
              <a:gd name="adj" fmla="val 130117"/>
            </a:avLst>
          </a:prstGeom>
          <a:solidFill>
            <a:srgbClr val="4A6B6A"/>
          </a:solidFill>
          <a:ln/>
        </p:spPr>
      </p:sp>
      <p:sp>
        <p:nvSpPr>
          <p:cNvPr id="15" name="Shape 13"/>
          <p:cNvSpPr/>
          <p:nvPr/>
        </p:nvSpPr>
        <p:spPr>
          <a:xfrm>
            <a:off x="768370" y="5988487"/>
            <a:ext cx="446127" cy="446127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16" name="Text 14"/>
          <p:cNvSpPr/>
          <p:nvPr/>
        </p:nvSpPr>
        <p:spPr>
          <a:xfrm>
            <a:off x="915293" y="6071592"/>
            <a:ext cx="152281" cy="279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082046" y="5963722"/>
            <a:ext cx="5017889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3. </a:t>
            </a:r>
            <a:r>
              <a:rPr lang="en-US" sz="1800" u="sng" dirty="0">
                <a:solidFill>
                  <a:srgbClr val="EF9C82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https://t.me/s/warfakes</a:t>
            </a:r>
            <a:r>
              <a:rPr lang="en-US" sz="1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 — </a:t>
            </a:r>
            <a:r>
              <a:rPr lang="en-US" sz="1800" dirty="0" err="1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Телеграм</a:t>
            </a:r>
            <a:r>
              <a:rPr lang="en-US" sz="1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кана</a:t>
            </a:r>
            <a:r>
              <a:rPr lang="ru-RU" sz="18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л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082046" y="6374130"/>
            <a:ext cx="11854339" cy="951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Официальный канал, специализирующийся на разоблачении фейков, связанных с текущими событиями. Содержит примеры недостоверной информации, методы проверки и аналитические материалы. Цель — повышение медиаграмотности и борьба с дезинформацией.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4E45B6-CEDE-420E-B836-C14DD92102CA}"/>
              </a:ext>
            </a:extLst>
          </p:cNvPr>
          <p:cNvSpPr txBox="1"/>
          <p:nvPr/>
        </p:nvSpPr>
        <p:spPr>
          <a:xfrm>
            <a:off x="12660090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142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958" y="2702957"/>
            <a:ext cx="11189494" cy="521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25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Практические навыки информационной безопасности</a:t>
            </a:r>
            <a:endParaRPr lang="en-US" sz="3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8" y="3489603"/>
            <a:ext cx="885587" cy="141708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71174" y="3666649"/>
            <a:ext cx="385083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1. Развивайте критическое мышление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771174" y="4033242"/>
            <a:ext cx="12239268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Не принимайте информацию на веру. Задавайте вопросы, анализируйте факты, не поддавайтесь эмоциям, проверяйте информацию из разных источников.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58" y="4906685"/>
            <a:ext cx="885587" cy="14170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71174" y="5083731"/>
            <a:ext cx="2857262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2. Проверяйте информацию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771174" y="5450324"/>
            <a:ext cx="12239268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Используйте инструменты для проверки достоверности информации, обращайтесь к авторитетным источникам, не доверяйте анонимным или нерелевантным сайтам.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58" y="6323767"/>
            <a:ext cx="885587" cy="14170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71174" y="6500813"/>
            <a:ext cx="4126944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3. Будьте бдительны в социальных сетях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771174" y="6867406"/>
            <a:ext cx="12239268" cy="566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Не ведитесь на провокации, не распространяйте непроверенную информацию, будьте осторожны с контентом, который вызывает сильные эмоции.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0D2E0-C5CA-4B56-A079-1682E062F8C5}"/>
              </a:ext>
            </a:extLst>
          </p:cNvPr>
          <p:cNvSpPr txBox="1"/>
          <p:nvPr/>
        </p:nvSpPr>
        <p:spPr>
          <a:xfrm>
            <a:off x="12660090" y="22817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632</Words>
  <Application>Microsoft Office PowerPoint</Application>
  <PresentationFormat>Произвольный</PresentationFormat>
  <Paragraphs>63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2025-01-21T15:11:58Z</dcterms:created>
  <dcterms:modified xsi:type="dcterms:W3CDTF">2025-01-21T15:17:36Z</dcterms:modified>
</cp:coreProperties>
</file>