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90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6377"/>
            <a:ext cx="7315200" cy="21489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00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Конструктивные и деструктивные способы психологического воздействия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43800" y="2322896"/>
            <a:ext cx="6934200" cy="1791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Добро пожаловать на наш сегодняшний урок, посвященный психологическому воздействию. Сегодня мы рассмотрим различные формы такого воздействия, разделив их на конструктивные и деструктивные, и обсудим их влияние на наше поведение, отношения и личность.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52AAC0-568A-4555-AD13-BB3B40B5882B}"/>
              </a:ext>
            </a:extLst>
          </p:cNvPr>
          <p:cNvSpPr txBox="1"/>
          <p:nvPr/>
        </p:nvSpPr>
        <p:spPr>
          <a:xfrm>
            <a:off x="7315200" y="4947953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«Конструктивные и деструктивные способы психологического воздействия»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CAD05-101F-480F-B4BF-89B7FCD00123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092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6527" y="3428167"/>
            <a:ext cx="13057346" cy="14044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Психологическое воздействие: сущность и основные характеристики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86527" y="5394365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Определение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86527" y="5970270"/>
            <a:ext cx="6254591" cy="1438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Психологическое воздействие - это процесс, направленный на изменение поведения, установок, мыслей или эмоций другого человека. Оно происходит в результате взаимодействия и коммуникации между людьми.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596902" y="5394365"/>
            <a:ext cx="2809280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Характеристики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6902" y="5970270"/>
            <a:ext cx="6254591" cy="1438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Психологическое воздействие может быть: прямым или косвенным, сознательным или бессознательным, интенсивным или слабым, долгосрочным или краткосрочным, направленным на личность или группу.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C2781-2223-44BE-9958-1D969117BD51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62658"/>
            <a:ext cx="80355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Конформизм в малой группе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311598"/>
            <a:ext cx="6408063" cy="2395657"/>
          </a:xfrm>
          <a:prstGeom prst="roundRect">
            <a:avLst>
              <a:gd name="adj" fmla="val 1420"/>
            </a:avLst>
          </a:prstGeom>
          <a:solidFill>
            <a:srgbClr val="F3EEE3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Определение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028831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Конформизм - это изменение поведения или мнений человека под давлением реального или воображаемого давления со стороны группы.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2311598"/>
            <a:ext cx="6408063" cy="2395657"/>
          </a:xfrm>
          <a:prstGeom prst="roundRect">
            <a:avLst>
              <a:gd name="adj" fmla="val 1420"/>
            </a:avLst>
          </a:prstGeom>
          <a:solidFill>
            <a:srgbClr val="F3EEE3"/>
          </a:solidFill>
          <a:ln/>
        </p:spPr>
      </p:sp>
      <p:sp>
        <p:nvSpPr>
          <p:cNvPr id="7" name="Text 5"/>
          <p:cNvSpPr/>
          <p:nvPr/>
        </p:nvSpPr>
        <p:spPr>
          <a:xfrm>
            <a:off x="7655481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Виды конформизма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55481" y="3028831"/>
            <a:ext cx="59544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Выделяют два вида конформизма: внутренний, когда человек искренне принимает убеждения группы, и внешний, когда человек лишь притворяется, чтобы избежать негативной реакции группы.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4934069"/>
            <a:ext cx="6408063" cy="2032754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</p:sp>
      <p:sp>
        <p:nvSpPr>
          <p:cNvPr id="10" name="Text 8"/>
          <p:cNvSpPr/>
          <p:nvPr/>
        </p:nvSpPr>
        <p:spPr>
          <a:xfrm>
            <a:off x="1020604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Факторы влияния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0604" y="5651302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 степень конформизма влияют: размер группы, ее сплоченность, авторитет лидера, индивидуальные особенности личности.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8667" y="4934069"/>
            <a:ext cx="6408063" cy="2032754"/>
          </a:xfrm>
          <a:prstGeom prst="roundRect">
            <a:avLst>
              <a:gd name="adj" fmla="val 1674"/>
            </a:avLst>
          </a:prstGeom>
          <a:solidFill>
            <a:srgbClr val="F3EEE3"/>
          </a:solidFill>
          <a:ln/>
        </p:spPr>
      </p:sp>
      <p:sp>
        <p:nvSpPr>
          <p:cNvPr id="13" name="Text 11"/>
          <p:cNvSpPr/>
          <p:nvPr/>
        </p:nvSpPr>
        <p:spPr>
          <a:xfrm>
            <a:off x="7655481" y="5160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Пример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55481" y="5651302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Если человек окажется в группе, где большинство людей высказывает мнение, отличное от его собственного, он может поддаться давлению и изменить свое мнение.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09A56-BCC7-4B85-98DB-BD7DDA4CDD67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03872"/>
            <a:ext cx="1214449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Коммуникативные основы взаимодействия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5281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46602"/>
            <a:ext cx="37919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Вербальная коммуникация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737021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Обмен информацией с помощью слов, устной или письменной речи.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452813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246602"/>
            <a:ext cx="41208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Невербальная коммуникация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5091351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Обмен информацией без использования слов: мимика, жесты, поза, интонация.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452813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Активное слушание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737021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Способность не только слышать, но и понимать, анализировать и реагировать на сообщение собеседника.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A45828-82F4-4639-AF2A-2E32715F7957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25286" y="661809"/>
            <a:ext cx="7113627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Убеждающая коммуникация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3947" y="2131338"/>
            <a:ext cx="119301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870728" y="2030492"/>
            <a:ext cx="625912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Цель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267096"/>
            </a:avLst>
          </a:prstGeom>
          <a:solidFill>
            <a:srgbClr val="D9D4C9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42874" y="3209330"/>
            <a:ext cx="141446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5524500" y="3030141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Создание доверия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524500" y="3470196"/>
            <a:ext cx="3099197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Честность, открытость, авторитет.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267096"/>
            </a:avLst>
          </a:prstGeom>
          <a:solidFill>
            <a:srgbClr val="D9D4C9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42040" y="4432697"/>
            <a:ext cx="142994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178153" y="4253508"/>
            <a:ext cx="2864644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Логические аргументы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178153" y="4693563"/>
            <a:ext cx="3030736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Факты, доказательства, примеры.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1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267096"/>
            </a:avLst>
          </a:prstGeom>
          <a:solidFill>
            <a:srgbClr val="D9D4C9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3931682" y="5656064"/>
            <a:ext cx="163830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3"/>
          <p:cNvSpPr/>
          <p:nvPr/>
        </p:nvSpPr>
        <p:spPr>
          <a:xfrm>
            <a:off x="6831806" y="5476875"/>
            <a:ext cx="366033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Эмоциональное воздействие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6831806" y="5916930"/>
            <a:ext cx="3660338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История, примеры из жизни, образы.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5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267096"/>
            </a:avLst>
          </a:prstGeom>
          <a:solidFill>
            <a:srgbClr val="D9D4C9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3943112" y="6879431"/>
            <a:ext cx="140970" cy="4070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7"/>
          <p:cNvSpPr/>
          <p:nvPr/>
        </p:nvSpPr>
        <p:spPr>
          <a:xfrm>
            <a:off x="7485578" y="6700242"/>
            <a:ext cx="2544008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Призыв к действию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8"/>
          <p:cNvSpPr/>
          <p:nvPr/>
        </p:nvSpPr>
        <p:spPr>
          <a:xfrm>
            <a:off x="7485578" y="7140297"/>
            <a:ext cx="4066342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Четкое предложение, мотивация к действию.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DAA4F7-4EE0-4547-BFE5-931DE353A6FD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02060" y="631090"/>
            <a:ext cx="6898719" cy="692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Манипуляция в общении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299960" y="1745694"/>
            <a:ext cx="30480" cy="5874901"/>
          </a:xfrm>
          <a:prstGeom prst="roundRect">
            <a:avLst>
              <a:gd name="adj" fmla="val 109102"/>
            </a:avLst>
          </a:prstGeom>
          <a:solidFill>
            <a:srgbClr val="D9D4C9"/>
          </a:solidFill>
          <a:ln/>
        </p:spPr>
      </p:sp>
      <p:sp>
        <p:nvSpPr>
          <p:cNvPr id="4" name="Shape 2"/>
          <p:cNvSpPr/>
          <p:nvPr/>
        </p:nvSpPr>
        <p:spPr>
          <a:xfrm>
            <a:off x="6320373" y="2229088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9D4C9"/>
          </a:solidFill>
          <a:ln/>
        </p:spPr>
      </p:sp>
      <p:sp>
        <p:nvSpPr>
          <p:cNvPr id="5" name="Shape 3"/>
          <p:cNvSpPr/>
          <p:nvPr/>
        </p:nvSpPr>
        <p:spPr>
          <a:xfrm>
            <a:off x="7065824" y="1995011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6" name="Text 4"/>
          <p:cNvSpPr/>
          <p:nvPr/>
        </p:nvSpPr>
        <p:spPr>
          <a:xfrm>
            <a:off x="7237155" y="2078117"/>
            <a:ext cx="155972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324701" y="1967389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Принуждение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75930" y="2446853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Угрозы, шантаж, физическое насилие.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34096" y="3337560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9D4C9"/>
          </a:solidFill>
          <a:ln/>
        </p:spPr>
      </p:sp>
      <p:sp>
        <p:nvSpPr>
          <p:cNvPr id="10" name="Shape 8"/>
          <p:cNvSpPr/>
          <p:nvPr/>
        </p:nvSpPr>
        <p:spPr>
          <a:xfrm>
            <a:off x="7065824" y="3103483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1" name="Text 9"/>
          <p:cNvSpPr/>
          <p:nvPr/>
        </p:nvSpPr>
        <p:spPr>
          <a:xfrm>
            <a:off x="7222748" y="3186589"/>
            <a:ext cx="184904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534519" y="3075861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Подкуп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534519" y="3555325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Обещание награды, материальные блага.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320373" y="4335185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9D4C9"/>
          </a:solidFill>
          <a:ln/>
        </p:spPr>
      </p:sp>
      <p:sp>
        <p:nvSpPr>
          <p:cNvPr id="15" name="Shape 13"/>
          <p:cNvSpPr/>
          <p:nvPr/>
        </p:nvSpPr>
        <p:spPr>
          <a:xfrm>
            <a:off x="7065824" y="4101108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6" name="Text 14"/>
          <p:cNvSpPr/>
          <p:nvPr/>
        </p:nvSpPr>
        <p:spPr>
          <a:xfrm>
            <a:off x="7221676" y="4184213"/>
            <a:ext cx="186928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3324701" y="4073485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Обман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75930" y="4552950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Ложь, фальшивые обещания, сокрытие информации.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34096" y="5332809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9D4C9"/>
          </a:solidFill>
          <a:ln/>
        </p:spPr>
      </p:sp>
      <p:sp>
        <p:nvSpPr>
          <p:cNvPr id="20" name="Shape 18"/>
          <p:cNvSpPr/>
          <p:nvPr/>
        </p:nvSpPr>
        <p:spPr>
          <a:xfrm>
            <a:off x="7065824" y="5098733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21" name="Text 19"/>
          <p:cNvSpPr/>
          <p:nvPr/>
        </p:nvSpPr>
        <p:spPr>
          <a:xfrm>
            <a:off x="7208103" y="5181838"/>
            <a:ext cx="214193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4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534519" y="5071110"/>
            <a:ext cx="2771180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Шантаж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534519" y="5550575"/>
            <a:ext cx="5319951" cy="7093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Угроза распространения компрометирующей информации.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320373" y="6330434"/>
            <a:ext cx="775930" cy="30480"/>
          </a:xfrm>
          <a:prstGeom prst="roundRect">
            <a:avLst>
              <a:gd name="adj" fmla="val 109102"/>
            </a:avLst>
          </a:prstGeom>
          <a:solidFill>
            <a:srgbClr val="D9D4C9"/>
          </a:solidFill>
          <a:ln/>
        </p:spPr>
      </p:sp>
      <p:sp>
        <p:nvSpPr>
          <p:cNvPr id="25" name="Shape 23"/>
          <p:cNvSpPr/>
          <p:nvPr/>
        </p:nvSpPr>
        <p:spPr>
          <a:xfrm>
            <a:off x="7065824" y="6096357"/>
            <a:ext cx="498753" cy="498753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26" name="Text 24"/>
          <p:cNvSpPr/>
          <p:nvPr/>
        </p:nvSpPr>
        <p:spPr>
          <a:xfrm>
            <a:off x="7223105" y="6179463"/>
            <a:ext cx="184190" cy="332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5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2108240" y="6068735"/>
            <a:ext cx="3987641" cy="346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15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Эмоциональное воздействие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75930" y="6548199"/>
            <a:ext cx="5319951" cy="354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Вина, жалость, страх, раздражение.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060670-5969-46D4-9E8E-BB369FDADC5A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05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5329" y="3486626"/>
            <a:ext cx="11654076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124E73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Противодействие манипулятивным техникам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5329" y="4678323"/>
            <a:ext cx="466249" cy="466249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885468" y="4755952"/>
            <a:ext cx="145852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398746" y="4678323"/>
            <a:ext cx="319242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Осознание манипуляции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98746" y="5126474"/>
            <a:ext cx="3581757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Важно осознавать приемы манипуляции и их цель.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87672" y="4678323"/>
            <a:ext cx="466249" cy="466249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5334357" y="4755952"/>
            <a:ext cx="172879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61090" y="4678323"/>
            <a:ext cx="259056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Анализ ситуации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61090" y="5126474"/>
            <a:ext cx="3581757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Важно разобраться в ситуации и понять мотивы манипулятора.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50016" y="4678323"/>
            <a:ext cx="466249" cy="466249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3" name="Text 10"/>
          <p:cNvSpPr/>
          <p:nvPr/>
        </p:nvSpPr>
        <p:spPr>
          <a:xfrm>
            <a:off x="9795748" y="4755952"/>
            <a:ext cx="174665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323433" y="4678323"/>
            <a:ext cx="3581757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Отказ от эмоциональной реакции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23433" y="5450324"/>
            <a:ext cx="3581757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Не поддавайтесь эмоциям, старайтесь оставаться спокойными.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25329" y="6553795"/>
            <a:ext cx="466249" cy="466249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17" name="Text 14"/>
          <p:cNvSpPr/>
          <p:nvPr/>
        </p:nvSpPr>
        <p:spPr>
          <a:xfrm>
            <a:off x="858322" y="6631424"/>
            <a:ext cx="200144" cy="3108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398746" y="6553795"/>
            <a:ext cx="3063359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Arial" panose="020B0604020202020204" pitchFamily="34" charset="0"/>
                <a:ea typeface="MuseoModerno Medium" pitchFamily="34" charset="-122"/>
                <a:cs typeface="Arial" panose="020B0604020202020204" pitchFamily="34" charset="0"/>
              </a:rPr>
              <a:t>Ассертивное поведение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398746" y="7001947"/>
            <a:ext cx="12506325" cy="3315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Ясно и твердо выражайте свои мнения и потребности.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A019B4-78D4-4696-8FCC-B63DEB9E74DD}"/>
              </a:ext>
            </a:extLst>
          </p:cNvPr>
          <p:cNvSpPr txBox="1"/>
          <p:nvPr/>
        </p:nvSpPr>
        <p:spPr>
          <a:xfrm>
            <a:off x="174189" y="18463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462</Words>
  <Application>Microsoft Office PowerPoint</Application>
  <PresentationFormat>Произвольный</PresentationFormat>
  <Paragraphs>84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2024-12-04T17:16:42Z</dcterms:created>
  <dcterms:modified xsi:type="dcterms:W3CDTF">2024-12-04T17:21:37Z</dcterms:modified>
</cp:coreProperties>
</file>