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94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31753"/>
            <a:ext cx="7315200" cy="214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Психологические механизмы воздействия на большие группы людей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67600" y="2326503"/>
            <a:ext cx="6955971" cy="2145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Добро пожаловать на урок ОБЗР! Сегодня мы рассмотрим интересные и сложные темы, связанные с психологическим воздействием на большие группы людей. Мы изучим несколько ключевых механизмов, которые используются в политике, рекламе, социальных движениях и других сферах человеческой деятельности.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34B05-845F-4C90-8CA4-1150B206FA78}"/>
              </a:ext>
            </a:extLst>
          </p:cNvPr>
          <p:cNvSpPr txBox="1"/>
          <p:nvPr/>
        </p:nvSpPr>
        <p:spPr>
          <a:xfrm>
            <a:off x="7315200" y="4947953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«Психологические механизмы воздействия на большие группы людей»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C32F0-094A-4D2F-A9A7-9ADAFCE01F3E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0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424" y="3152656"/>
            <a:ext cx="13183552" cy="1292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Психологическое воздействие как социально-психологический феномен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23424" y="4961453"/>
            <a:ext cx="5039439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Что такое психологическое воздействие?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23424" y="5491043"/>
            <a:ext cx="6339602" cy="1653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Психологическое воздействие – это процесс, в котором одни люди влияют на поведение, мысли и чувства других людей. Это комплексный феномен, который изучается в рамках социальной психологии и включает в себя множество аспектов.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74994" y="4961453"/>
            <a:ext cx="2589609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Зачем нам это знать?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74994" y="5491043"/>
            <a:ext cx="6339602" cy="1983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Понимание механизмов психологического воздействия важно для того, чтобы быть более осознанным потребителем информации, распознавать манипуляции и защищать себя от нежелательного влияния. Кроме того, знание этих механизмов может помочь в создании более эффективных коммуникационных стратегий в разных сферах.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B956E-8E4E-44BF-99E5-492330834C83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0289"/>
            <a:ext cx="106984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Механизм психологического заражения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1438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417439" y="3614380"/>
            <a:ext cx="29208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Что такое заражение?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17439" y="4104799"/>
            <a:ext cx="57844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Это спонтанный, бессознательный процесс, при котором эмоции и поведение одного человека передаются другим, находящимся в непосредственной близости.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614380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052316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Пример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052316" y="4104799"/>
            <a:ext cx="57844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Вспомните, как во время просмотра фильма ужасов вы можете почувствовать страх или напряжение, даже если сцена не слишком страшная. Это происходит из-за "заражения" эмоциями актеров и других зрителей.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15BD1-D8CA-4A3C-A40C-9FB1CEA2DAE0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652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Механизм убеждения как целенаправленного психологического воздействия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44240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38030"/>
            <a:ext cx="30435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Логические аргументы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728448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Основаны на логических доказательствах, фактах, цифрах, доказательствах, чтобы убедить человека в истинности утверждения.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444240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238030"/>
            <a:ext cx="39192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Эмоциональное воздействие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728448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Используются истории, апелляция к эмоциям, чтобы затронуть чувства человека и сделать его более восприимчивым к идеям.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444240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238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Авторитет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72844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Ссылки на авторитетные источники, экспертов, известных людей, чтобы повысить доверие к информации.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272D6-65C3-4FB6-A642-D59913403B8D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5924" y="691396"/>
            <a:ext cx="13019008" cy="648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Внушение как скрытое психологическое воздействие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25924" y="1754267"/>
            <a:ext cx="2196346" cy="1526977"/>
          </a:xfrm>
          <a:prstGeom prst="roundRect">
            <a:avLst>
              <a:gd name="adj" fmla="val 5705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40951" y="2310289"/>
            <a:ext cx="78819" cy="414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29677" y="1961674"/>
            <a:ext cx="2592705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Неявное влияние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29677" y="2410182"/>
            <a:ext cx="10567392" cy="663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Внушение – это процесс, при котором информация подается таким образом, чтобы обходить сознательный контроль человека.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25973" y="3271718"/>
            <a:ext cx="10774799" cy="11430"/>
          </a:xfrm>
          <a:prstGeom prst="roundRect">
            <a:avLst>
              <a:gd name="adj" fmla="val 762181"/>
            </a:avLst>
          </a:prstGeom>
          <a:solidFill>
            <a:srgbClr val="C5D2CF"/>
          </a:solidFill>
          <a:ln/>
        </p:spPr>
      </p:sp>
      <p:sp>
        <p:nvSpPr>
          <p:cNvPr id="8" name="Shape 6"/>
          <p:cNvSpPr/>
          <p:nvPr/>
        </p:nvSpPr>
        <p:spPr>
          <a:xfrm>
            <a:off x="725924" y="3384947"/>
            <a:ext cx="4392811" cy="1858804"/>
          </a:xfrm>
          <a:prstGeom prst="roundRect">
            <a:avLst>
              <a:gd name="adj" fmla="val 468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40951" y="4106942"/>
            <a:ext cx="131207" cy="414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26142" y="3592354"/>
            <a:ext cx="2592705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Примеры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26142" y="4040862"/>
            <a:ext cx="8370927" cy="995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Это может быть использование подсознательных сигналов, повторов, интонации, речевых оборотов, которые оказывают влияние на подсознание человека.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22438" y="5234226"/>
            <a:ext cx="8578334" cy="11430"/>
          </a:xfrm>
          <a:prstGeom prst="roundRect">
            <a:avLst>
              <a:gd name="adj" fmla="val 762181"/>
            </a:avLst>
          </a:prstGeom>
          <a:solidFill>
            <a:srgbClr val="C5D2CF"/>
          </a:solidFill>
          <a:ln/>
        </p:spPr>
      </p:sp>
      <p:sp>
        <p:nvSpPr>
          <p:cNvPr id="13" name="Shape 11"/>
          <p:cNvSpPr/>
          <p:nvPr/>
        </p:nvSpPr>
        <p:spPr>
          <a:xfrm>
            <a:off x="725924" y="5347454"/>
            <a:ext cx="6589276" cy="2190631"/>
          </a:xfrm>
          <a:prstGeom prst="roundRect">
            <a:avLst>
              <a:gd name="adj" fmla="val 3977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40951" y="6235303"/>
            <a:ext cx="133231" cy="414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22607" y="5554861"/>
            <a:ext cx="2592705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Примеры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22607" y="6003369"/>
            <a:ext cx="6174462" cy="1327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Например, реклама, которая использует яркие изображения, музыку и красочные сцены, может оказать влияние на покупательское поведение, не требуя сознательного решения.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18170-C241-4841-B57C-9E39C33A9F9D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18843"/>
            <a:ext cx="13136999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Подражание в контексте группового взаимодействия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034" y="2290048"/>
            <a:ext cx="2172533" cy="153876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3593" y="3049786"/>
            <a:ext cx="79415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1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18522" y="2499003"/>
            <a:ext cx="347733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Социальное доказательство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18522" y="2950964"/>
            <a:ext cx="8371403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Подражание – это склонность людей повторять поведение и мнения других людей, особенно если они принадлежат к одной группе.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61717" y="3845362"/>
            <a:ext cx="8685014" cy="11430"/>
          </a:xfrm>
          <a:prstGeom prst="roundRect">
            <a:avLst>
              <a:gd name="adj" fmla="val 768117"/>
            </a:avLst>
          </a:prstGeom>
          <a:solidFill>
            <a:srgbClr val="C5D2C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08" y="3880961"/>
            <a:ext cx="4345186" cy="153876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7161" y="4441269"/>
            <a:ext cx="132278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2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404848" y="4089916"/>
            <a:ext cx="2612946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Примеры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404848" y="4541877"/>
            <a:ext cx="7285077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Например, если многие люди одеваются определенным образом, это может поощрять и других людей делать то же самое.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48043" y="5436275"/>
            <a:ext cx="7598688" cy="11430"/>
          </a:xfrm>
          <a:prstGeom prst="roundRect">
            <a:avLst>
              <a:gd name="adj" fmla="val 768117"/>
            </a:avLst>
          </a:prstGeom>
          <a:solidFill>
            <a:srgbClr val="C5D2C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1" y="5471874"/>
            <a:ext cx="6517838" cy="153876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6090" y="6032183"/>
            <a:ext cx="134303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3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491174" y="5680829"/>
            <a:ext cx="2612946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C3249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Групповое давление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491174" y="6132790"/>
            <a:ext cx="6198751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Когда человек подвергается давлению со стороны группы, чтобы изменить свое поведение или мнение.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79EE1B-A098-4D2F-8C5F-A34493C886A8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0920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Arial" panose="020B0604020202020204" pitchFamily="34" charset="0"/>
                <a:ea typeface="Kanit Light" pitchFamily="34" charset="-122"/>
                <a:cs typeface="Arial" panose="020B0604020202020204" pitchFamily="34" charset="0"/>
              </a:rPr>
              <a:t>Деструктивные психологические технологии воздействия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866924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Arial" panose="020B0604020202020204" pitchFamily="34" charset="0"/>
                <a:ea typeface="Martel Sans" pitchFamily="34" charset="-122"/>
                <a:cs typeface="Arial" panose="020B0604020202020204" pitchFamily="34" charset="0"/>
              </a:rPr>
              <a:t>К сожалению, психологические механизмы могут использоваться не только для добра, но и для манипулирования и причинения вреда. Некоторые технологии используются для управления сознанием, пропаганды и разжигания ненависти.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1E051-F336-4C99-B38B-DCBEE2894939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514</Words>
  <Application>Microsoft Office PowerPoint</Application>
  <PresentationFormat>Произвольный</PresentationFormat>
  <Paragraphs>58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2024-12-05T13:19:06Z</dcterms:created>
  <dcterms:modified xsi:type="dcterms:W3CDTF">2024-12-05T13:22:55Z</dcterms:modified>
</cp:coreProperties>
</file>