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78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9643"/>
            <a:ext cx="7315200" cy="20595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Первая помощь при чрезвычайных ситуациях на транспорте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43800" y="2334953"/>
            <a:ext cx="695597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Приветствую всех! Сегодня мы рассмотрим важнейшие правила оказания первой помощи при чрезвычайных ситуациях на транспорте. Важно помнить: даже самые простые действия могут спасти жизнь!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BCD2C-F7D1-4308-90A8-34308A74F668}"/>
              </a:ext>
            </a:extLst>
          </p:cNvPr>
          <p:cNvSpPr txBox="1"/>
          <p:nvPr/>
        </p:nvSpPr>
        <p:spPr>
          <a:xfrm>
            <a:off x="7315200" y="5202722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«Первая помощь при чрезвычайных ситуациях на транспорте»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0A4AA-2273-4038-8392-B2A8D9ECF18B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706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Общие принципы оказания первой помощи при ДТП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Оценка обстановки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025384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Прежде всего, убедитесь, что ситуация безопасна как для вас, так и для пострадавших. Оцените обстановку: место аварии, количество пострадавших, наличие опасности.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Вызов помощи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Немедленно вызовите скорую помощь и полицию, подробно описав место происшествия и состояние пострадавших. Укажите точный адрес, количество пострадавших и характер их травм.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4442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Безопасность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025384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Обеспечьте безопасность места происшествия: включите аварийную сигнализацию, выставите сигнальные знаки. Осмотрите пострадавших и при необходимости окажите первую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B5B16-9FB1-43E3-8DAB-5D5E08AA69D9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6490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Извлечение пострадавших из транспортного средства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922627"/>
            <a:ext cx="4347567" cy="9072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020604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Оценка ситуации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020604" y="4660463"/>
            <a:ext cx="389393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Определите, есть ли опасность для жизни пострадавшего и для вас. Посмотрите, есть ли угроза пожара, задымления, опрокидывания транспортного средства.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357" y="2922627"/>
            <a:ext cx="4347567" cy="9072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68171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Разблокировка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368171" y="4660463"/>
            <a:ext cx="389393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Если возможно, постарайтесь открыть двери автомобиля. Если это невозможно, осторожно разбейте стекло с помощью подходящего инструмента или твердого предмета.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8924" y="2922627"/>
            <a:ext cx="4347567" cy="90725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Освобождение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660463"/>
            <a:ext cx="3893939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Освободите пострадавшего от ремней безопасности, если это возможно. Осторожно извлеките его из машины, избегая ненужных движений, которые могут усугубить травмы.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50703-654F-4207-81D3-7EDB4C0F5B9F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652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Первая помощь при травматических повреждениях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444240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Переломы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Обездвижьте поврежденную конечность с помощью шины или подручных материалов, придав ей удобное положение. Не пытайтесь самостоятельно вправлять кости.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3444240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Вывихи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4728448"/>
            <a:ext cx="41208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Не пытайтесь самостоятельно вправлять вывих. Обездвижьте конечность, приложите холод к месту повреждения и обратитесь за медицинской помощью.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3444240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23803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ЧМТ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4728448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В случае черепно-мозговой травмы обеспечьте пострадавшему покой, приподнимите голову, остановите кровотечение и вызовите скорую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CC348-A9C6-40DD-905E-F5BFCDE6D022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9451" y="1588770"/>
            <a:ext cx="101844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Помощь при кровотечениях и ранах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89286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</p:sp>
      <p:sp>
        <p:nvSpPr>
          <p:cNvPr id="4" name="Text 2"/>
          <p:cNvSpPr/>
          <p:nvPr/>
        </p:nvSpPr>
        <p:spPr>
          <a:xfrm>
            <a:off x="989648" y="2977872"/>
            <a:ext cx="11846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892862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Остановка кровотечения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3737610"/>
            <a:ext cx="3459242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При артериальном кровотечении (кровь бьет фонтаном) наложите жгут выше места кровотечения. При венозном кровотечении (кровь течет медленно и равномерно) наложите давящую повязку.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89286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</p:sp>
      <p:sp>
        <p:nvSpPr>
          <p:cNvPr id="8" name="Text 6"/>
          <p:cNvSpPr/>
          <p:nvPr/>
        </p:nvSpPr>
        <p:spPr>
          <a:xfrm>
            <a:off x="5373886" y="2977872"/>
            <a:ext cx="19633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Обработка раны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3383280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Очистите рану от грязи и посторонних предметов. Обработайте ее антисептиком и наложите стерильную повязку. Если есть признаки инфекции, немедленно обратитесь к врачу.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89286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9D933"/>
          </a:solidFill>
          <a:ln/>
        </p:spPr>
      </p:sp>
      <p:sp>
        <p:nvSpPr>
          <p:cNvPr id="12" name="Text 10"/>
          <p:cNvSpPr/>
          <p:nvPr/>
        </p:nvSpPr>
        <p:spPr>
          <a:xfrm>
            <a:off x="9793367" y="2977872"/>
            <a:ext cx="20383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892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Покой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3383280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Обеспечьте пострадавшему покой. Положите его на спину, приподнимите ноги и укройте его одеялом. Снимите с него тесную одежду, чтобы не затруднять кровообращение.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8A72C0-A08B-4408-BAD9-A6FED2ED4DBF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75043" y="695175"/>
            <a:ext cx="11447740" cy="6768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Первая помощь при нарушениях сознания</a:t>
            </a:r>
            <a:endParaRPr lang="en-US" sz="4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55" y="1705570"/>
            <a:ext cx="2163842" cy="194083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9308" y="2717959"/>
            <a:ext cx="94298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335072" y="2095381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Проверка дыхания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5335072" y="2563654"/>
            <a:ext cx="8320683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Проверьте, дышит ли пострадавший. Если нет, начните искусственное дыхание.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72551" y="3658195"/>
            <a:ext cx="8645723" cy="15240"/>
          </a:xfrm>
          <a:prstGeom prst="roundRect">
            <a:avLst>
              <a:gd name="adj" fmla="val 213188"/>
            </a:avLst>
          </a:prstGeom>
          <a:solidFill>
            <a:srgbClr val="FFA44F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734" y="3700463"/>
            <a:ext cx="4327684" cy="19408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58471" y="4454247"/>
            <a:ext cx="156210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2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416993" y="4090273"/>
            <a:ext cx="2707481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Проверка пульса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416993" y="4558546"/>
            <a:ext cx="7238762" cy="6929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Проверьте наличие пульса на сонной артерии. Если нет, начните непрямой массаж сердца.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54472" y="5653088"/>
            <a:ext cx="7563803" cy="15240"/>
          </a:xfrm>
          <a:prstGeom prst="roundRect">
            <a:avLst>
              <a:gd name="adj" fmla="val 213188"/>
            </a:avLst>
          </a:prstGeom>
          <a:solidFill>
            <a:srgbClr val="FFA44F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813" y="5695355"/>
            <a:ext cx="6491526" cy="194083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55494" y="6449139"/>
            <a:ext cx="162163" cy="433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4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3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0"/>
          <p:cNvSpPr/>
          <p:nvPr/>
        </p:nvSpPr>
        <p:spPr>
          <a:xfrm>
            <a:off x="7498913" y="5911929"/>
            <a:ext cx="3626763" cy="3383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464646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Положение пострадавшего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1"/>
          <p:cNvSpPr/>
          <p:nvPr/>
        </p:nvSpPr>
        <p:spPr>
          <a:xfrm>
            <a:off x="7498913" y="6380202"/>
            <a:ext cx="6156841" cy="1039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64646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Положите пострадавшего на бок, чтобы не перекрыть дыхательные пути. Обеспечьте свободный доступ воздуха.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1C80C6-31C7-4353-85B4-2F46CEA931EB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69788" y="654665"/>
            <a:ext cx="8896588" cy="696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030303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Транспортировка пострадавших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80098" y="1756529"/>
            <a:ext cx="2178248" cy="1640919"/>
          </a:xfrm>
          <a:prstGeom prst="roundRect">
            <a:avLst>
              <a:gd name="adj" fmla="val 2038"/>
            </a:avLst>
          </a:prstGeom>
          <a:solidFill>
            <a:srgbClr val="FFA44F"/>
          </a:solidFill>
          <a:ln/>
        </p:spPr>
      </p:sp>
      <p:sp>
        <p:nvSpPr>
          <p:cNvPr id="4" name="Text 2"/>
          <p:cNvSpPr/>
          <p:nvPr/>
        </p:nvSpPr>
        <p:spPr>
          <a:xfrm>
            <a:off x="1002983" y="2354104"/>
            <a:ext cx="96917" cy="445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1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181231" y="1979414"/>
            <a:ext cx="278630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Осторожность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3181231" y="2461379"/>
            <a:ext cx="10446187" cy="713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Перемещайте пострадавшего только в том случае, если это необходимо для его безопасности. Делайте это очень осторожно, чтобы не усугубить травмы.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69788" y="3382208"/>
            <a:ext cx="10669072" cy="15240"/>
          </a:xfrm>
          <a:prstGeom prst="roundRect">
            <a:avLst>
              <a:gd name="adj" fmla="val 219396"/>
            </a:avLst>
          </a:prstGeom>
          <a:solidFill>
            <a:srgbClr val="FFA44F"/>
          </a:solidFill>
          <a:ln/>
        </p:spPr>
      </p:sp>
      <p:sp>
        <p:nvSpPr>
          <p:cNvPr id="8" name="Shape 6"/>
          <p:cNvSpPr/>
          <p:nvPr/>
        </p:nvSpPr>
        <p:spPr>
          <a:xfrm>
            <a:off x="780098" y="3508891"/>
            <a:ext cx="4356616" cy="1997512"/>
          </a:xfrm>
          <a:prstGeom prst="roundRect">
            <a:avLst>
              <a:gd name="adj" fmla="val 1674"/>
            </a:avLst>
          </a:prstGeom>
          <a:solidFill>
            <a:srgbClr val="FFA44F"/>
          </a:solidFill>
          <a:ln/>
        </p:spPr>
      </p:sp>
      <p:sp>
        <p:nvSpPr>
          <p:cNvPr id="9" name="Text 7"/>
          <p:cNvSpPr/>
          <p:nvPr/>
        </p:nvSpPr>
        <p:spPr>
          <a:xfrm>
            <a:off x="1002983" y="4284702"/>
            <a:ext cx="160734" cy="445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2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59598" y="3731776"/>
            <a:ext cx="2823091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Подручные средства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5359598" y="4213741"/>
            <a:ext cx="8267819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Используйте подручные средства для транспортировки: одеяла, доски, стулья. Старайтесь равномерно распределять вес пострадавшего и обеспечить его устойчивость.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5248156" y="5491163"/>
            <a:ext cx="8490704" cy="15240"/>
          </a:xfrm>
          <a:prstGeom prst="roundRect">
            <a:avLst>
              <a:gd name="adj" fmla="val 219396"/>
            </a:avLst>
          </a:prstGeom>
          <a:solidFill>
            <a:srgbClr val="FFA44F"/>
          </a:solidFill>
          <a:ln/>
        </p:spPr>
      </p:sp>
      <p:sp>
        <p:nvSpPr>
          <p:cNvPr id="13" name="Shape 11"/>
          <p:cNvSpPr/>
          <p:nvPr/>
        </p:nvSpPr>
        <p:spPr>
          <a:xfrm>
            <a:off x="780098" y="5617845"/>
            <a:ext cx="6535103" cy="1997512"/>
          </a:xfrm>
          <a:prstGeom prst="roundRect">
            <a:avLst>
              <a:gd name="adj" fmla="val 1674"/>
            </a:avLst>
          </a:prstGeom>
          <a:solidFill>
            <a:srgbClr val="FFA44F"/>
          </a:solidFill>
          <a:ln/>
        </p:spPr>
      </p:sp>
      <p:sp>
        <p:nvSpPr>
          <p:cNvPr id="14" name="Text 12"/>
          <p:cNvSpPr/>
          <p:nvPr/>
        </p:nvSpPr>
        <p:spPr>
          <a:xfrm>
            <a:off x="1002983" y="6393656"/>
            <a:ext cx="166926" cy="4457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3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38085" y="5840730"/>
            <a:ext cx="3051929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000000"/>
                </a:solidFill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Медицинская помощь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38085" y="6322695"/>
            <a:ext cx="6089333" cy="10697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Inter Medium" pitchFamily="34" charset="-122"/>
                <a:cs typeface="Arial" panose="020B0604020202020204" pitchFamily="34" charset="0"/>
              </a:rPr>
              <a:t>Дождитесь приезда скорой помощи и передайте пострадавшего медикам. Расскажите им о том, что произошло, и о том, какую помощь вы оказали.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97588D-6EC6-4DE8-BD4C-4195A7F9C155}"/>
              </a:ext>
            </a:extLst>
          </p:cNvPr>
          <p:cNvSpPr txBox="1"/>
          <p:nvPr/>
        </p:nvSpPr>
        <p:spPr>
          <a:xfrm>
            <a:off x="195946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568</Words>
  <Application>Microsoft Office PowerPoint</Application>
  <PresentationFormat>Произвольный</PresentationFormat>
  <Paragraphs>70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2024-12-27T18:46:24Z</dcterms:created>
  <dcterms:modified xsi:type="dcterms:W3CDTF">2024-12-27T18:50:32Z</dcterms:modified>
</cp:coreProperties>
</file>