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8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28281"/>
            <a:ext cx="7315200" cy="1792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600"/>
              </a:lnSpc>
              <a:buNone/>
            </a:pPr>
            <a:r>
              <a:rPr lang="en-US" sz="400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Общение в жизни человека: Межличностное и групповое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6" y="2121033"/>
            <a:ext cx="7043057" cy="1961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Общение - это сложный и многогранный процесс, который играет ключевую роль в нашей жизни. Через общение мы строим отношения, передаём информацию, формируем свою индивидуальность и участвуем в социуме. На этом уроке мы рассмотрим два основных типа общения: межличностное и групповое, углубившись в их особенности, влияние на человека и роль в современном мире.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97E20-8BAC-4C8D-8DE7-7017A6EC1075}"/>
              </a:ext>
            </a:extLst>
          </p:cNvPr>
          <p:cNvSpPr txBox="1"/>
          <p:nvPr/>
        </p:nvSpPr>
        <p:spPr>
          <a:xfrm>
            <a:off x="0" y="5154781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«Общение в жизни человека. Межличностное общение, общение в группе»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BFE5E-5430-4999-8E57-387E3A2C4C33}"/>
              </a:ext>
            </a:extLst>
          </p:cNvPr>
          <p:cNvSpPr txBox="1"/>
          <p:nvPr/>
        </p:nvSpPr>
        <p:spPr>
          <a:xfrm>
            <a:off x="12768946" y="1628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02499"/>
            <a:ext cx="89276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Понятие и сущность общения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485144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085874"/>
            <a:ext cx="32236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Обмен информацией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28224" y="5576292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Передача и получение мыслей, чувств, идей, знаний и опыта между людьми.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16962" y="485144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085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Взаимодействие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51396" y="5576292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Совместная деятельность, требующая координации действий и общих усилий.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40133" y="485144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085874"/>
            <a:ext cx="35894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Построение отношений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74568" y="5576292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Формирование связей между людьми, основанных на взаимопонимании, доверии и совместных интересах.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2040D-21D0-48E3-898A-C28C6A0257AE}"/>
              </a:ext>
            </a:extLst>
          </p:cNvPr>
          <p:cNvSpPr txBox="1"/>
          <p:nvPr/>
        </p:nvSpPr>
        <p:spPr>
          <a:xfrm>
            <a:off x="12768946" y="1628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584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Социальные группы: типология и характеристики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96871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7504" y="4053721"/>
            <a:ext cx="1228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9687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Первичные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459129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Малые группы, отличающиеся тесными эмоциональными связями и личным взаимодействием (семья, друзья).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96871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75434" y="4053721"/>
            <a:ext cx="1932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9687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Вторичные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459129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Большие группы, характеризующиеся формальными отношениями, основанными на общей цели или задаче (коллеги, студенты).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96871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9320" y="4053721"/>
            <a:ext cx="19192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9687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Референтные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459129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Группы, идеалы и ценности которых человек принимает за образец для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6E8FA6-64E8-408B-A352-961C2DE42D20}"/>
              </a:ext>
            </a:extLst>
          </p:cNvPr>
          <p:cNvSpPr txBox="1"/>
          <p:nvPr/>
        </p:nvSpPr>
        <p:spPr>
          <a:xfrm>
            <a:off x="12768946" y="1628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7454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Межличностное общение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Вербальное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 помощью слов, языка и речи.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Невербальное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 помощью жестов, мимики, взгляда, интонации, позы и т.д.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Функции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Информационная, регулятивная, эмоциональная, социальная.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AF9AF-E00B-42A9-9851-92EE46D94798}"/>
              </a:ext>
            </a:extLst>
          </p:cNvPr>
          <p:cNvSpPr txBox="1"/>
          <p:nvPr/>
        </p:nvSpPr>
        <p:spPr>
          <a:xfrm>
            <a:off x="12768946" y="1628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6151"/>
            <a:ext cx="62101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Групповая динамика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685092"/>
            <a:ext cx="30480" cy="5908238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18015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19402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72515" y="2025253"/>
            <a:ext cx="1228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1911906"/>
            <a:ext cx="34882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Формирование группы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402324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Взаимное знакомство, определение целей и ролей.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371391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34740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37272" y="3559016"/>
            <a:ext cx="1932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Развитие группы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3936087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Сплочение, установление норм и ценностей, развитие взаимодействия.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524768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37987" y="5092779"/>
            <a:ext cx="19192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4979432"/>
            <a:ext cx="32015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Стабильность группы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5469850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Сохранение целей, норм и взаимодействия, достижение успехов.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358622" y="678144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20" name="Shape 18"/>
          <p:cNvSpPr/>
          <p:nvPr/>
        </p:nvSpPr>
        <p:spPr>
          <a:xfrm>
            <a:off x="878800" y="65415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21437" y="6626543"/>
            <a:ext cx="2249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381488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Распад группы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381488" y="700361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Изменение целей, нарушение норм, конфликты и разногласия.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511449-8028-4115-BE2E-8AB3B29C621C}"/>
              </a:ext>
            </a:extLst>
          </p:cNvPr>
          <p:cNvSpPr txBox="1"/>
          <p:nvPr/>
        </p:nvSpPr>
        <p:spPr>
          <a:xfrm>
            <a:off x="12768946" y="1628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3657" y="537448"/>
            <a:ext cx="7677626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Групповые нормы и ценности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7" y="1440894"/>
            <a:ext cx="976670" cy="15628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533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Нормы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53339" y="2058472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Неписанные правила и ожидания, регулирующие поведение членов группы.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3003709"/>
            <a:ext cx="976670" cy="15628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53339" y="3198971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Ценности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53339" y="3621286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Идеи и принципы, разделяемые членами группы, определяющие их поведение и отношения.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4566523"/>
            <a:ext cx="976670" cy="15628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53339" y="4761786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Социализация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953339" y="5184100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Процесс усвоения норм и ценностей группы через взаимодействие с ее членами.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6129338"/>
            <a:ext cx="976670" cy="156281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53339" y="6324600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Конформизм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953339" y="6746915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Принятие норм и ценностей группы даже вопреки собственным убеждениям.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E92AA-FDA0-4CE6-B210-E78058B033EC}"/>
              </a:ext>
            </a:extLst>
          </p:cNvPr>
          <p:cNvSpPr txBox="1"/>
          <p:nvPr/>
        </p:nvSpPr>
        <p:spPr>
          <a:xfrm>
            <a:off x="12768946" y="1628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74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013" y="3140512"/>
            <a:ext cx="12660035" cy="601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Коллектив как высшая форма социальной группы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74013" y="4031218"/>
            <a:ext cx="13282374" cy="3465195"/>
          </a:xfrm>
          <a:prstGeom prst="roundRect">
            <a:avLst>
              <a:gd name="adj" fmla="val 233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81633" y="4038838"/>
            <a:ext cx="13267134" cy="86248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74157" y="4161949"/>
            <a:ext cx="6244709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Совместная деятельность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11534" y="4161949"/>
            <a:ext cx="6244709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Высокая степень взаимозависимости членов группы, основанная на общей цели.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81633" y="4901327"/>
            <a:ext cx="13267134" cy="86248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874157" y="5024438"/>
            <a:ext cx="6244709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Развитая социальная структура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511534" y="5024438"/>
            <a:ext cx="6244709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Чёткое распределение ролей и функций, определяющих вклад каждого в общую цель.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81633" y="5763816"/>
            <a:ext cx="13267134" cy="86248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874157" y="5886926"/>
            <a:ext cx="6244709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Согласованность действий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11534" y="5886926"/>
            <a:ext cx="6244709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Координация усилий членов группы для достижения общей цели, основанная на взаимопонимании и доверии.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81633" y="6626304"/>
            <a:ext cx="13267134" cy="86248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874157" y="6749415"/>
            <a:ext cx="6244709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Высокий уровень морали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511534" y="6749415"/>
            <a:ext cx="6244709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Разделяемые членами группы моральные принципы, определяющие их отношения и поведение в коллективе.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A3931-F110-4034-A5C3-8C774670D817}"/>
              </a:ext>
            </a:extLst>
          </p:cNvPr>
          <p:cNvSpPr txBox="1"/>
          <p:nvPr/>
        </p:nvSpPr>
        <p:spPr>
          <a:xfrm>
            <a:off x="12768946" y="1628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452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2024-12-02T14:01:49Z</dcterms:created>
  <dcterms:modified xsi:type="dcterms:W3CDTF">2024-12-02T14:05:58Z</dcterms:modified>
</cp:coreProperties>
</file>