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11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23652"/>
            <a:ext cx="7315200" cy="1367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Конфликты и способы их разрешения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17714" y="1697524"/>
            <a:ext cx="6977743" cy="2210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Здравствуйте, ребята! Сегодня мы поговорим о конфликтах, как неизбежном явлении в жизни человека, о том, как они возникают, как проявляются и как их можно разрешать. Мы рассмотрим различные типы конфликтов, изучим факторы, которые способствуют их развитию, и научимся эффективно управляться со своими эмоциями в конфликтных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3DF91-AD84-4A60-8074-F6CAF05BD3E5}"/>
              </a:ext>
            </a:extLst>
          </p:cNvPr>
          <p:cNvSpPr txBox="1"/>
          <p:nvPr/>
        </p:nvSpPr>
        <p:spPr>
          <a:xfrm>
            <a:off x="0" y="4806439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«Конфликты и способы их разрешения»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839D7-3EDE-443F-A2BE-65C37EB6ABF6}"/>
              </a:ext>
            </a:extLst>
          </p:cNvPr>
          <p:cNvSpPr txBox="1"/>
          <p:nvPr/>
        </p:nvSpPr>
        <p:spPr>
          <a:xfrm>
            <a:off x="12758060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98164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Понятие конфликта и его структура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Определение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Конфликт - это столкновение противоположных интересов, взглядов, позиций двух или более сторон, сопровождающееся напряженностью и негативными эмоциями.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Структура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Конфликт имеет четкую структуру: стороны, объект, предмет, причина и последствия. Понимание этой структуры позволяет анализировать конфликты и прогнозировать их развитие.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4BDD8-C9FC-4CA2-8B78-1D5E343AFC9F}"/>
              </a:ext>
            </a:extLst>
          </p:cNvPr>
          <p:cNvSpPr txBox="1"/>
          <p:nvPr/>
        </p:nvSpPr>
        <p:spPr>
          <a:xfrm>
            <a:off x="12758060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8389"/>
            <a:ext cx="63961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Типология конфликтов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447330"/>
            <a:ext cx="6408063" cy="2078474"/>
          </a:xfrm>
          <a:prstGeom prst="roundRect">
            <a:avLst>
              <a:gd name="adj" fmla="val 9822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43464" y="26970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Внутриличностные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43464" y="3187422"/>
            <a:ext cx="59087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Происходят внутри одного человека, например, между желаниями и возможностями. Например, ребенок хочет мороженое, но ему не разрешают.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2447330"/>
            <a:ext cx="6408063" cy="2078474"/>
          </a:xfrm>
          <a:prstGeom prst="roundRect">
            <a:avLst>
              <a:gd name="adj" fmla="val 9822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78341" y="26970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Межличностные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78341" y="3187422"/>
            <a:ext cx="59087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Возникают между двумя или более людьми, например, спор между друзьями из-за недоразумения.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93790" y="4752618"/>
            <a:ext cx="6408063" cy="2078474"/>
          </a:xfrm>
          <a:prstGeom prst="roundRect">
            <a:avLst>
              <a:gd name="adj" fmla="val 9822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43464" y="5002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Межгрупповые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43464" y="5492710"/>
            <a:ext cx="59087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Происходят между группами людей, например, конфликт между учениками разных классов из-за игры.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28667" y="4752618"/>
            <a:ext cx="6408063" cy="2078474"/>
          </a:xfrm>
          <a:prstGeom prst="roundRect">
            <a:avLst>
              <a:gd name="adj" fmla="val 9822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78341" y="50022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Социальные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78341" y="5492710"/>
            <a:ext cx="59087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Затрагивают общество в целом, например, конфликт между политическими партиями или между разными странами.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D6F996-58F3-4D3E-A018-026FCB22BD7A}"/>
              </a:ext>
            </a:extLst>
          </p:cNvPr>
          <p:cNvSpPr txBox="1"/>
          <p:nvPr/>
        </p:nvSpPr>
        <p:spPr>
          <a:xfrm>
            <a:off x="12758060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4038"/>
            <a:ext cx="117312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Факторы развития конфликтных ситуаций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12812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3694" y="3213140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128129"/>
            <a:ext cx="30556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Различия в ценностях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618548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Разные люди могут иметь разные ценности и взгляды на жизнь.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312812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68171" y="3213140"/>
            <a:ext cx="2078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3128129"/>
            <a:ext cx="34555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Недостаток информации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618548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Нехватка информации может привести к недоразумениям и неверным представлениям.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312812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2533" y="3213140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Несправедливость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618548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Ощущение несправедливости может вызвать негативные эмоции и привести к конфликту.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3790" y="555212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39165" y="5637133"/>
            <a:ext cx="21943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530906" y="5552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Конкуренция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30906" y="6042541"/>
            <a:ext cx="123057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Когда люди соревнуются за ограниченные ресурсы или статус, может возникнуть конфликт.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FDDE8D-F4F0-401A-B9A3-9E16CA5CE3A7}"/>
              </a:ext>
            </a:extLst>
          </p:cNvPr>
          <p:cNvSpPr txBox="1"/>
          <p:nvPr/>
        </p:nvSpPr>
        <p:spPr>
          <a:xfrm>
            <a:off x="12758060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9008"/>
            <a:ext cx="95475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Стратегии поведения в конфликте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801416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5952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Избегание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085624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Попытка избежать конфликта, уклонение от его разрешения.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1801416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25952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Приспособление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139446" y="3085624"/>
            <a:ext cx="3005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Попытка удовлетворить интересы противоположной стороны, жертвуя своими.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1801416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25952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Конкуренция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85221" y="3085624"/>
            <a:ext cx="3005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Попытка утвердить свои интересы в конфликте, не учитывая интересы противоположной стороны.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1801416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25952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Сотрудничество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0830997" y="3085624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Попытка найти решение, которое удовлетворит интересы всех сторон.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5217676"/>
            <a:ext cx="566976" cy="566976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93790" y="60114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Компромисс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793790" y="6501884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Поиск решения, при котором каждая сторона идет на уступки.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471415-9A90-4B58-9886-EAB362B24D1A}"/>
              </a:ext>
            </a:extLst>
          </p:cNvPr>
          <p:cNvSpPr txBox="1"/>
          <p:nvPr/>
        </p:nvSpPr>
        <p:spPr>
          <a:xfrm>
            <a:off x="12758060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8530" y="968130"/>
            <a:ext cx="13393341" cy="1104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Эмоциональная регуляция и способы разрешения конфликтов</a:t>
            </a:r>
            <a:endParaRPr lang="en-US"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72133" y="1944172"/>
            <a:ext cx="22860" cy="5799058"/>
          </a:xfrm>
          <a:prstGeom prst="roundRect">
            <a:avLst>
              <a:gd name="adj" fmla="val 695864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1059537" y="2330410"/>
            <a:ext cx="618530" cy="22860"/>
          </a:xfrm>
          <a:prstGeom prst="roundRect">
            <a:avLst>
              <a:gd name="adj" fmla="val 695864"/>
            </a:avLst>
          </a:prstGeom>
          <a:solidFill>
            <a:srgbClr val="FC8337"/>
          </a:solidFill>
          <a:ln/>
        </p:spPr>
      </p:sp>
      <p:sp>
        <p:nvSpPr>
          <p:cNvPr id="5" name="Shape 3"/>
          <p:cNvSpPr/>
          <p:nvPr/>
        </p:nvSpPr>
        <p:spPr>
          <a:xfrm>
            <a:off x="684728" y="2143006"/>
            <a:ext cx="397669" cy="397669"/>
          </a:xfrm>
          <a:prstGeom prst="roundRect">
            <a:avLst>
              <a:gd name="adj" fmla="val 40002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32723" y="2209205"/>
            <a:ext cx="101560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1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855589" y="2120860"/>
            <a:ext cx="2209324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Осознание эмоций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855589" y="2503051"/>
            <a:ext cx="1215628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Учитесь распознавать свои эмоции и их влияние на поведение.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059537" y="3525560"/>
            <a:ext cx="618530" cy="22860"/>
          </a:xfrm>
          <a:prstGeom prst="roundRect">
            <a:avLst>
              <a:gd name="adj" fmla="val 695864"/>
            </a:avLst>
          </a:prstGeom>
          <a:solidFill>
            <a:srgbClr val="FC8337"/>
          </a:solidFill>
          <a:ln/>
        </p:spPr>
      </p:sp>
      <p:sp>
        <p:nvSpPr>
          <p:cNvPr id="10" name="Shape 8"/>
          <p:cNvSpPr/>
          <p:nvPr/>
        </p:nvSpPr>
        <p:spPr>
          <a:xfrm>
            <a:off x="684728" y="3338155"/>
            <a:ext cx="397669" cy="397669"/>
          </a:xfrm>
          <a:prstGeom prst="roundRect">
            <a:avLst>
              <a:gd name="adj" fmla="val 40002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02481" y="3404354"/>
            <a:ext cx="16204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2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855589" y="3316010"/>
            <a:ext cx="2209324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Самоконтроль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855589" y="3698200"/>
            <a:ext cx="1215628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Развивайте навыки самоконтроля и управления своими эмоциями.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059537" y="4720709"/>
            <a:ext cx="618530" cy="22860"/>
          </a:xfrm>
          <a:prstGeom prst="roundRect">
            <a:avLst>
              <a:gd name="adj" fmla="val 695864"/>
            </a:avLst>
          </a:prstGeom>
          <a:solidFill>
            <a:srgbClr val="FC8337"/>
          </a:solidFill>
          <a:ln/>
        </p:spPr>
      </p:sp>
      <p:sp>
        <p:nvSpPr>
          <p:cNvPr id="15" name="Shape 13"/>
          <p:cNvSpPr/>
          <p:nvPr/>
        </p:nvSpPr>
        <p:spPr>
          <a:xfrm>
            <a:off x="684728" y="4533305"/>
            <a:ext cx="397669" cy="397669"/>
          </a:xfrm>
          <a:prstGeom prst="roundRect">
            <a:avLst>
              <a:gd name="adj" fmla="val 40002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03434" y="4599503"/>
            <a:ext cx="160139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3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855589" y="4511159"/>
            <a:ext cx="2209324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Активное слушание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855589" y="4893350"/>
            <a:ext cx="1215628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Научитесь слушать и понимать точку зрения другой стороны.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059537" y="5915858"/>
            <a:ext cx="618530" cy="22860"/>
          </a:xfrm>
          <a:prstGeom prst="roundRect">
            <a:avLst>
              <a:gd name="adj" fmla="val 695864"/>
            </a:avLst>
          </a:prstGeom>
          <a:solidFill>
            <a:srgbClr val="FC8337"/>
          </a:solidFill>
          <a:ln/>
        </p:spPr>
      </p:sp>
      <p:sp>
        <p:nvSpPr>
          <p:cNvPr id="20" name="Shape 18"/>
          <p:cNvSpPr/>
          <p:nvPr/>
        </p:nvSpPr>
        <p:spPr>
          <a:xfrm>
            <a:off x="684728" y="5728454"/>
            <a:ext cx="397669" cy="397669"/>
          </a:xfrm>
          <a:prstGeom prst="roundRect">
            <a:avLst>
              <a:gd name="adj" fmla="val 40002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98076" y="5794653"/>
            <a:ext cx="170974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4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855589" y="5706308"/>
            <a:ext cx="2209324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Поиск компромисса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855589" y="6088499"/>
            <a:ext cx="1215628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Попытайтесь найти решение, которое удовлетворит всех.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1059537" y="7111008"/>
            <a:ext cx="618530" cy="22860"/>
          </a:xfrm>
          <a:prstGeom prst="roundRect">
            <a:avLst>
              <a:gd name="adj" fmla="val 695864"/>
            </a:avLst>
          </a:prstGeom>
          <a:solidFill>
            <a:srgbClr val="FC8337"/>
          </a:solidFill>
          <a:ln/>
        </p:spPr>
      </p:sp>
      <p:sp>
        <p:nvSpPr>
          <p:cNvPr id="25" name="Shape 23"/>
          <p:cNvSpPr/>
          <p:nvPr/>
        </p:nvSpPr>
        <p:spPr>
          <a:xfrm>
            <a:off x="684728" y="6923603"/>
            <a:ext cx="397669" cy="397669"/>
          </a:xfrm>
          <a:prstGeom prst="roundRect">
            <a:avLst>
              <a:gd name="adj" fmla="val 40002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801172" y="6989802"/>
            <a:ext cx="164663" cy="265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5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855589" y="6901458"/>
            <a:ext cx="2209324" cy="276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Прощение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1855589" y="7283648"/>
            <a:ext cx="12156281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Прощение себя и других может помочь преодолеть конфликт.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4ED9A7-4540-4CAE-9B62-C89188C8CC99}"/>
              </a:ext>
            </a:extLst>
          </p:cNvPr>
          <p:cNvSpPr txBox="1"/>
          <p:nvPr/>
        </p:nvSpPr>
        <p:spPr>
          <a:xfrm>
            <a:off x="12758060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0812" y="614363"/>
            <a:ext cx="13068776" cy="1394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Противодействие опасным проявлениям конфликтов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020" y="2454950"/>
            <a:ext cx="1293733" cy="79450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4428" y="2714863"/>
            <a:ext cx="106799" cy="446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1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917758" y="2677954"/>
            <a:ext cx="1164312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Насилие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50475" y="3262074"/>
            <a:ext cx="9043392" cy="15240"/>
          </a:xfrm>
          <a:prstGeom prst="roundRect">
            <a:avLst>
              <a:gd name="adj" fmla="val 1317576"/>
            </a:avLst>
          </a:prstGeom>
          <a:solidFill>
            <a:srgbClr val="FC8337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154" y="3305175"/>
            <a:ext cx="2587585" cy="79450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62638" y="3479363"/>
            <a:ext cx="170378" cy="446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2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564743" y="3528179"/>
            <a:ext cx="122205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Агрессия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397460" y="4112300"/>
            <a:ext cx="8396407" cy="15240"/>
          </a:xfrm>
          <a:prstGeom prst="roundRect">
            <a:avLst>
              <a:gd name="adj" fmla="val 1317576"/>
            </a:avLst>
          </a:prstGeom>
          <a:solidFill>
            <a:srgbClr val="FC8337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287" y="4155400"/>
            <a:ext cx="3881318" cy="79450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63710" y="4329589"/>
            <a:ext cx="168354" cy="446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3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6211610" y="4378404"/>
            <a:ext cx="9794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Угрозы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9"/>
          <p:cNvSpPr/>
          <p:nvPr/>
        </p:nvSpPr>
        <p:spPr>
          <a:xfrm>
            <a:off x="6044327" y="4962525"/>
            <a:ext cx="7749540" cy="15240"/>
          </a:xfrm>
          <a:prstGeom prst="roundRect">
            <a:avLst>
              <a:gd name="adj" fmla="val 1317576"/>
            </a:avLst>
          </a:prstGeom>
          <a:solidFill>
            <a:srgbClr val="FC8337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302" y="5005626"/>
            <a:ext cx="5175171" cy="794504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57876" y="5179814"/>
            <a:ext cx="179784" cy="446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4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6858476" y="5228630"/>
            <a:ext cx="1822252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Оскорбления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2"/>
          <p:cNvSpPr/>
          <p:nvPr/>
        </p:nvSpPr>
        <p:spPr>
          <a:xfrm>
            <a:off x="6691193" y="5812750"/>
            <a:ext cx="7102673" cy="15240"/>
          </a:xfrm>
          <a:prstGeom prst="roundRect">
            <a:avLst>
              <a:gd name="adj" fmla="val 1317576"/>
            </a:avLst>
          </a:prstGeom>
          <a:solidFill>
            <a:srgbClr val="FC8337"/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35" y="5855851"/>
            <a:ext cx="6469023" cy="794504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961328" y="6030039"/>
            <a:ext cx="173117" cy="446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5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4"/>
          <p:cNvSpPr/>
          <p:nvPr/>
        </p:nvSpPr>
        <p:spPr>
          <a:xfrm>
            <a:off x="7505462" y="6078855"/>
            <a:ext cx="900708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Споры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5"/>
          <p:cNvSpPr/>
          <p:nvPr/>
        </p:nvSpPr>
        <p:spPr>
          <a:xfrm>
            <a:off x="780812" y="6901339"/>
            <a:ext cx="13068776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Помните, что насилие и агрессия не являются решением конфликтов. Если вы стали свидетелем опасного конфликта, не медленно обратитесь к взрослым, которым вы доверяете.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3ED601-6BEF-434A-9555-8E51E02C1FA8}"/>
              </a:ext>
            </a:extLst>
          </p:cNvPr>
          <p:cNvSpPr txBox="1"/>
          <p:nvPr/>
        </p:nvSpPr>
        <p:spPr>
          <a:xfrm>
            <a:off x="12758060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476</Words>
  <Application>Microsoft Office PowerPoint</Application>
  <PresentationFormat>Произвольный</PresentationFormat>
  <Paragraphs>85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2024-12-03T16:26:24Z</dcterms:created>
  <dcterms:modified xsi:type="dcterms:W3CDTF">2024-12-03T16:31:11Z</dcterms:modified>
</cp:coreProperties>
</file>