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389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7179"/>
            <a:ext cx="73152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ru-RU" sz="445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Общая характеристика хордовых животных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3" y="1589843"/>
            <a:ext cx="6988627" cy="20568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 err="1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Приветству</a:t>
            </a:r>
            <a:r>
              <a:rPr lang="ru-RU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ю</a:t>
            </a: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 вас, юные натуралисты, на нашем сегодняшнем уроке биологии! Мы отправимся в увлекательное путешествие по царству животных и познакомимся с удивительным типом – хордовыми. Подготовьтесь узнать много нового о строении, образе жизни и эволюции этих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165F5-1582-481B-B346-953E4CF51F61}"/>
              </a:ext>
            </a:extLst>
          </p:cNvPr>
          <p:cNvSpPr txBox="1"/>
          <p:nvPr/>
        </p:nvSpPr>
        <p:spPr>
          <a:xfrm>
            <a:off x="0" y="433274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«Общая характеристика хордовых животных»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2AA89-B76B-4586-AAA0-CE68ED094D0F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Что такое хордовые?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Определение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Хордовые – это тип животных, которые характеризуются наличием хорды – эластичного стержня, выполняющего опорную функцию на ранних стадиях развития. Эта группа включает в себя такие известные нам животных, как рыбы, амфибии, рептилии, птицы и млекопитающие.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271361"/>
            <a:ext cx="35044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Отличительные признаки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852505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Хордовые – это разнообразный тип животных, но у них есть ряд общих черт, таких как наличие нервной трубки, жаберных щелей на ранних стадиях развития, спинного мозга и хвоста.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B2FE8-17CD-49EC-AF1C-8FF111F74E2A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4484"/>
            <a:ext cx="111116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Морфологические особенности хордовых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885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4" name="Text 2"/>
          <p:cNvSpPr/>
          <p:nvPr/>
        </p:nvSpPr>
        <p:spPr>
          <a:xfrm>
            <a:off x="976074" y="2973586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888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Хорда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378994"/>
            <a:ext cx="3459242" cy="32661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Хорда - это гибкий стержень, обеспечивающий опору телу и дающий возможность передвижения. У большинства взрослых особей хорда заменяется позвоночником, но у некоторых, например, у ланцетников, она сохраняется на протяжении всей жизни.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8885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8" name="Text 6"/>
          <p:cNvSpPr/>
          <p:nvPr/>
        </p:nvSpPr>
        <p:spPr>
          <a:xfrm>
            <a:off x="5388531" y="2973586"/>
            <a:ext cx="16704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888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Нервная трубка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378994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Нервная трубка, расположенная над хордой, формирует центральную нервную систему. У хордовых она находится на спинной стороне тела.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88857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DE6"/>
          </a:solidFill>
          <a:ln/>
        </p:spPr>
      </p:sp>
      <p:sp>
        <p:nvSpPr>
          <p:cNvPr id="12" name="Text 10"/>
          <p:cNvSpPr/>
          <p:nvPr/>
        </p:nvSpPr>
        <p:spPr>
          <a:xfrm>
            <a:off x="9812417" y="2973586"/>
            <a:ext cx="1657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88857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Жаберные щели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378994"/>
            <a:ext cx="3459242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На ранних стадиях развития у хордовых животных есть жаберные щели, которые обеспечивают дыхание в водной среде. У водных хордовых они сохраняются, а у наземных преобразуются в другие структуры.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073A9-EBDA-41A5-865C-DD0D36AA5DD3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3037" y="1152763"/>
            <a:ext cx="7007543" cy="4312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70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Прогрессивные системы органов хордовых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65" y="1859994"/>
            <a:ext cx="1352669" cy="101584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62030" y="2361605"/>
            <a:ext cx="73819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1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713327" y="1997988"/>
            <a:ext cx="1763792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Кровеносная система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713327" y="2296358"/>
            <a:ext cx="9296043" cy="441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Закрытая, развитая кровеносная система с сердцем и сосудами обеспечивает эффективную доставку кислорода и питательных веществ ко всем клеткам тела.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09743" y="2889171"/>
            <a:ext cx="9503212" cy="7620"/>
          </a:xfrm>
          <a:prstGeom prst="roundRect">
            <a:avLst>
              <a:gd name="adj" fmla="val 271678"/>
            </a:avLst>
          </a:prstGeom>
          <a:solidFill>
            <a:srgbClr val="D6D3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271" y="2910245"/>
            <a:ext cx="2705457" cy="10158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56673" y="3280172"/>
            <a:ext cx="84653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2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389721" y="3048238"/>
            <a:ext cx="1780461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Дыхательная система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389721" y="3346609"/>
            <a:ext cx="8619649" cy="441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Хордовые имеют специализированные органы дыхания, которые могут быть жабрами у водных животных или легкими у наземных.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286137" y="3939421"/>
            <a:ext cx="8826818" cy="7620"/>
          </a:xfrm>
          <a:prstGeom prst="roundRect">
            <a:avLst>
              <a:gd name="adj" fmla="val 271678"/>
            </a:avLst>
          </a:prstGeom>
          <a:solidFill>
            <a:srgbClr val="D6D3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877" y="3960495"/>
            <a:ext cx="4058245" cy="1015841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56911" y="4330422"/>
            <a:ext cx="84058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3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6066115" y="4208859"/>
            <a:ext cx="1970484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Выделительная система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6066115" y="4507230"/>
            <a:ext cx="7405211" cy="2207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Выделительная система, состоящая из почек, помогает выводить из организма продукты жизнедеятельности.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"/>
          <p:cNvSpPr/>
          <p:nvPr/>
        </p:nvSpPr>
        <p:spPr>
          <a:xfrm>
            <a:off x="5962531" y="4989671"/>
            <a:ext cx="8150423" cy="7620"/>
          </a:xfrm>
          <a:prstGeom prst="roundRect">
            <a:avLst>
              <a:gd name="adj" fmla="val 271678"/>
            </a:avLst>
          </a:prstGeom>
          <a:solidFill>
            <a:srgbClr val="D6D3CC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483" y="5010745"/>
            <a:ext cx="5411033" cy="1015841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856077" y="5380673"/>
            <a:ext cx="85606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4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4"/>
          <p:cNvSpPr/>
          <p:nvPr/>
        </p:nvSpPr>
        <p:spPr>
          <a:xfrm>
            <a:off x="6742509" y="5148739"/>
            <a:ext cx="1725097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Нервная система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5"/>
          <p:cNvSpPr/>
          <p:nvPr/>
        </p:nvSpPr>
        <p:spPr>
          <a:xfrm>
            <a:off x="6742509" y="5447109"/>
            <a:ext cx="7266861" cy="441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Развитая нервная система с головным мозгом и спинным мозгом обеспечивает сложные рефлексы, поведение и мышление.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6"/>
          <p:cNvSpPr/>
          <p:nvPr/>
        </p:nvSpPr>
        <p:spPr>
          <a:xfrm>
            <a:off x="6638925" y="6039922"/>
            <a:ext cx="7474029" cy="7620"/>
          </a:xfrm>
          <a:prstGeom prst="roundRect">
            <a:avLst>
              <a:gd name="adj" fmla="val 271678"/>
            </a:avLst>
          </a:prstGeom>
          <a:solidFill>
            <a:srgbClr val="D6D3CC"/>
          </a:solidFill>
          <a:ln/>
        </p:spPr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88" y="6060996"/>
            <a:ext cx="6763822" cy="1015841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3857149" y="6430923"/>
            <a:ext cx="83701" cy="275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5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18"/>
          <p:cNvSpPr/>
          <p:nvPr/>
        </p:nvSpPr>
        <p:spPr>
          <a:xfrm>
            <a:off x="7418903" y="6198989"/>
            <a:ext cx="2491383" cy="2156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Опорно-двигательная система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19"/>
          <p:cNvSpPr/>
          <p:nvPr/>
        </p:nvSpPr>
        <p:spPr>
          <a:xfrm>
            <a:off x="7418903" y="6497360"/>
            <a:ext cx="6590467" cy="441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Хорошо развитый скелет, обеспечивающий опору и движение, позволяет хордовым животным легко передвигаться и осваивать разнообразные среды обитания.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E0363C-7E72-4F27-B8B3-95EC15AECA08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96616"/>
            <a:ext cx="107261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Репродуктивные особенности хордовых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4555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339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Размножение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829764"/>
            <a:ext cx="412075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Хордовые могут размножаться как половым, так и бесполым путем. Большинство хордовых животных размножаются половым путем, с оплодотворением яйцеклетки сперматозоидом.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54555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3339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Развитие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3829764"/>
            <a:ext cx="4120872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хордовых может происходить как в яйце, так и внутри организма матери. Развитие может быть прямым (из яйца выходит организм, похожий на взрослого) или непрямым (из яйца выходит личинка, которая претерпевает метаморфозу).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54555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33393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Забота о потомстве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3829764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У многих хордовых животных наблюдается забота о потомстве, которая может проявляться в строительстве гнезд, насиживании яиц, кормлении детенышей.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48AFA-6393-400B-80C3-8C8682C1A1F1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3420" y="699968"/>
            <a:ext cx="8184356" cy="619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Эволюционное значение хордовых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93420" y="1715333"/>
            <a:ext cx="1655445" cy="1458516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4" name="Text 2"/>
          <p:cNvSpPr/>
          <p:nvPr/>
        </p:nvSpPr>
        <p:spPr>
          <a:xfrm>
            <a:off x="891540" y="2246471"/>
            <a:ext cx="106085" cy="39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46985" y="1913453"/>
            <a:ext cx="2476500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Появление хорды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546985" y="2341840"/>
            <a:ext cx="11191875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Появление хорды – это ключевой момент в эволюции позвоночных животных. Хорда позволила им лучше двигаться и осваивать новые среды обитания.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447925" y="3164324"/>
            <a:ext cx="11389995" cy="11430"/>
          </a:xfrm>
          <a:prstGeom prst="roundRect">
            <a:avLst>
              <a:gd name="adj" fmla="val 260009"/>
            </a:avLst>
          </a:prstGeom>
          <a:solidFill>
            <a:srgbClr val="D6D3CC"/>
          </a:solidFill>
          <a:ln/>
        </p:spPr>
      </p:sp>
      <p:sp>
        <p:nvSpPr>
          <p:cNvPr id="8" name="Shape 6"/>
          <p:cNvSpPr/>
          <p:nvPr/>
        </p:nvSpPr>
        <p:spPr>
          <a:xfrm>
            <a:off x="693420" y="3272909"/>
            <a:ext cx="3310890" cy="1141571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/>
        </p:spPr>
      </p:sp>
      <p:sp>
        <p:nvSpPr>
          <p:cNvPr id="9" name="Text 7"/>
          <p:cNvSpPr/>
          <p:nvPr/>
        </p:nvSpPr>
        <p:spPr>
          <a:xfrm>
            <a:off x="891540" y="3645575"/>
            <a:ext cx="121682" cy="39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02430" y="3471029"/>
            <a:ext cx="3027283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Развитие головного мозга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02430" y="3899416"/>
            <a:ext cx="8482013" cy="316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головного мозга привело к усложнению поведения и повышению интеллекта.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103370" y="4404955"/>
            <a:ext cx="9734550" cy="11430"/>
          </a:xfrm>
          <a:prstGeom prst="roundRect">
            <a:avLst>
              <a:gd name="adj" fmla="val 260009"/>
            </a:avLst>
          </a:prstGeom>
          <a:solidFill>
            <a:srgbClr val="D6D3CC"/>
          </a:solidFill>
          <a:ln/>
        </p:spPr>
      </p:sp>
      <p:sp>
        <p:nvSpPr>
          <p:cNvPr id="13" name="Shape 11"/>
          <p:cNvSpPr/>
          <p:nvPr/>
        </p:nvSpPr>
        <p:spPr>
          <a:xfrm>
            <a:off x="693420" y="4513540"/>
            <a:ext cx="4966335" cy="1458516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14" name="Text 12"/>
          <p:cNvSpPr/>
          <p:nvPr/>
        </p:nvSpPr>
        <p:spPr>
          <a:xfrm>
            <a:off x="891540" y="5044678"/>
            <a:ext cx="120610" cy="39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857875" y="4711660"/>
            <a:ext cx="2616279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Развитие конечностей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857875" y="5140047"/>
            <a:ext cx="7880985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конечностей позволило хордовым животным освоить наземную среду обитания и стать активными хищниками или травоядными.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758815" y="5962531"/>
            <a:ext cx="8079105" cy="11430"/>
          </a:xfrm>
          <a:prstGeom prst="roundRect">
            <a:avLst>
              <a:gd name="adj" fmla="val 260009"/>
            </a:avLst>
          </a:prstGeom>
          <a:solidFill>
            <a:srgbClr val="D6D3CC"/>
          </a:solidFill>
          <a:ln/>
        </p:spPr>
      </p:sp>
      <p:sp>
        <p:nvSpPr>
          <p:cNvPr id="18" name="Shape 16"/>
          <p:cNvSpPr/>
          <p:nvPr/>
        </p:nvSpPr>
        <p:spPr>
          <a:xfrm>
            <a:off x="693420" y="6071116"/>
            <a:ext cx="6621780" cy="1458516"/>
          </a:xfrm>
          <a:prstGeom prst="roundRect">
            <a:avLst>
              <a:gd name="adj" fmla="val 2038"/>
            </a:avLst>
          </a:prstGeom>
          <a:solidFill>
            <a:srgbClr val="F0EDE6"/>
          </a:solidFill>
          <a:ln/>
        </p:spPr>
      </p:sp>
      <p:sp>
        <p:nvSpPr>
          <p:cNvPr id="19" name="Text 17"/>
          <p:cNvSpPr/>
          <p:nvPr/>
        </p:nvSpPr>
        <p:spPr>
          <a:xfrm>
            <a:off x="891540" y="6602254"/>
            <a:ext cx="122873" cy="3962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4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13320" y="6269236"/>
            <a:ext cx="2476500" cy="3095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2C2821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Развитие легких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513320" y="6697623"/>
            <a:ext cx="6225540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2C2821"/>
                </a:solidFill>
                <a:latin typeface="Arial" panose="020B0604020202020204" pitchFamily="34" charset="0"/>
                <a:ea typeface="Lora" pitchFamily="34" charset="-122"/>
                <a:cs typeface="Arial" panose="020B0604020202020204" pitchFamily="34" charset="0"/>
              </a:rPr>
              <a:t>Развитие легких позволило хордовым животным освоить сушу и стало важным шагом в эволюции млекопитающих.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4C0826-559A-4DC1-AB68-3A2D1D8ABFC8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611624"/>
            <a:ext cx="11130082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233E32"/>
                </a:solidFill>
                <a:latin typeface="Arial" panose="020B0604020202020204" pitchFamily="34" charset="0"/>
                <a:ea typeface="Alice" pitchFamily="34" charset="-122"/>
                <a:cs typeface="Arial" panose="020B0604020202020204" pitchFamily="34" charset="0"/>
              </a:rPr>
              <a:t>Многообразие и классификация хордовых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4" y="1894165"/>
            <a:ext cx="4483537" cy="266747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871" y="1894165"/>
            <a:ext cx="4623554" cy="266747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8186" y="1894165"/>
            <a:ext cx="3596640" cy="266747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574" y="4739402"/>
            <a:ext cx="6250781" cy="2667476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116" y="4739402"/>
            <a:ext cx="6630829" cy="2667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0E982-9F7A-4BF8-96AA-4678B6D2209E}"/>
              </a:ext>
            </a:extLst>
          </p:cNvPr>
          <p:cNvSpPr txBox="1"/>
          <p:nvPr/>
        </p:nvSpPr>
        <p:spPr>
          <a:xfrm>
            <a:off x="12747515" y="17417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576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2024-12-12T14:53:34Z</dcterms:created>
  <dcterms:modified xsi:type="dcterms:W3CDTF">2024-12-12T14:58:20Z</dcterms:modified>
</cp:coreProperties>
</file>