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533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37674"/>
            <a:ext cx="7315200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Безопасные действия при ДТП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95943" y="1804681"/>
            <a:ext cx="6912427" cy="1156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Привет всем! Сегодня мы рассмотрим важные правила и действия, которые помогут нам оставаться в безопасности при дорожно-транспортных происшествиях.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699EC-62C3-4668-932F-9F8B644F2E5B}"/>
              </a:ext>
            </a:extLst>
          </p:cNvPr>
          <p:cNvSpPr txBox="1"/>
          <p:nvPr/>
        </p:nvSpPr>
        <p:spPr>
          <a:xfrm>
            <a:off x="0" y="4429836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ОБЗР в 8 классе по теме: «Безопасные действия при дорожно-транспортных происшествиях»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1C7B3-D2EE-4295-8E2A-A9AC4D04A024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42267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Дорожно-транспортные происшествия (ДТП): определение и классификация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39485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Что такое ДТП?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4539853"/>
            <a:ext cx="6185535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ДТП - это любое событие, произошедшее с участием транспортного средства, которое привело к повреждению транспортных средств, грузов, дорожных сооружений, гибели или травмам людей.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614761" y="394858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Типы ДТП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614761" y="4539853"/>
            <a:ext cx="6185535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ДТП классифицируются по типу транспортных средств, количеству участников, типу повреждений, месту и причинам аварии.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2C9420-84C7-4050-A2D2-9E47D6A6120E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565315"/>
            <a:ext cx="9809678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Факторы риска возникновения ДТП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897505"/>
            <a:ext cx="418862" cy="418862"/>
          </a:xfrm>
          <a:prstGeom prst="roundRect">
            <a:avLst>
              <a:gd name="adj" fmla="val 8573"/>
            </a:avLst>
          </a:prstGeom>
          <a:solidFill>
            <a:srgbClr val="F5A3A3"/>
          </a:solidFill>
          <a:ln/>
        </p:spPr>
      </p:sp>
      <p:sp>
        <p:nvSpPr>
          <p:cNvPr id="4" name="Text 2"/>
          <p:cNvSpPr/>
          <p:nvPr/>
        </p:nvSpPr>
        <p:spPr>
          <a:xfrm>
            <a:off x="1495901" y="2897505"/>
            <a:ext cx="350055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Несоблюдение правил дорожного движения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495901" y="3744992"/>
            <a:ext cx="350055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Вождение в нетрезвом состоянии, превышение скорости, игнорирование знаков.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2897505"/>
            <a:ext cx="418862" cy="418862"/>
          </a:xfrm>
          <a:prstGeom prst="roundRect">
            <a:avLst>
              <a:gd name="adj" fmla="val 8573"/>
            </a:avLst>
          </a:prstGeom>
          <a:solidFill>
            <a:srgbClr val="F5A3A3"/>
          </a:solidFill>
          <a:ln/>
        </p:spPr>
      </p:sp>
      <p:sp>
        <p:nvSpPr>
          <p:cNvPr id="7" name="Text 5"/>
          <p:cNvSpPr/>
          <p:nvPr/>
        </p:nvSpPr>
        <p:spPr>
          <a:xfrm>
            <a:off x="5893951" y="2897505"/>
            <a:ext cx="3500557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Технические неисправности автомобиля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893951" y="4096941"/>
            <a:ext cx="350055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Неисправные тормоза, фары, рулевое управление - все это может привести к аварии.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2897505"/>
            <a:ext cx="418862" cy="418862"/>
          </a:xfrm>
          <a:prstGeom prst="roundRect">
            <a:avLst>
              <a:gd name="adj" fmla="val 8573"/>
            </a:avLst>
          </a:prstGeom>
          <a:solidFill>
            <a:srgbClr val="F5A3A3"/>
          </a:solidFill>
          <a:ln/>
        </p:spPr>
      </p:sp>
      <p:sp>
        <p:nvSpPr>
          <p:cNvPr id="10" name="Text 8"/>
          <p:cNvSpPr/>
          <p:nvPr/>
        </p:nvSpPr>
        <p:spPr>
          <a:xfrm>
            <a:off x="10292001" y="289750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Внешние условия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10292001" y="3393043"/>
            <a:ext cx="350055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Погодные условия, плохое освещение, некачественное дорожное покрытие.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37724" y="5785604"/>
            <a:ext cx="418862" cy="418862"/>
          </a:xfrm>
          <a:prstGeom prst="roundRect">
            <a:avLst>
              <a:gd name="adj" fmla="val 8573"/>
            </a:avLst>
          </a:prstGeom>
          <a:solidFill>
            <a:srgbClr val="F5A3A3"/>
          </a:solidFill>
          <a:ln/>
        </p:spPr>
      </p:sp>
      <p:sp>
        <p:nvSpPr>
          <p:cNvPr id="13" name="Text 11"/>
          <p:cNvSpPr/>
          <p:nvPr/>
        </p:nvSpPr>
        <p:spPr>
          <a:xfrm>
            <a:off x="1495901" y="5785604"/>
            <a:ext cx="301299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Человеческий фактор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495901" y="6281142"/>
            <a:ext cx="12296775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Усталость, стресс, невнимательность, агрессия за рулем.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443858-C471-4238-B584-F7C4659FE72F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5099" y="625435"/>
            <a:ext cx="8899446" cy="668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50"/>
              </a:lnSpc>
              <a:buNone/>
            </a:pPr>
            <a:r>
              <a:rPr lang="en-US" sz="42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Алгоритм действий очевидца ДТП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5099" y="1747957"/>
            <a:ext cx="1629966" cy="1288018"/>
          </a:xfrm>
          <a:prstGeom prst="roundRect">
            <a:avLst>
              <a:gd name="adj" fmla="val 2646"/>
            </a:avLst>
          </a:prstGeom>
          <a:solidFill>
            <a:srgbClr val="F5A3A3"/>
          </a:solidFill>
          <a:ln/>
        </p:spPr>
      </p:sp>
      <p:sp>
        <p:nvSpPr>
          <p:cNvPr id="4" name="Text 2"/>
          <p:cNvSpPr/>
          <p:nvPr/>
        </p:nvSpPr>
        <p:spPr>
          <a:xfrm>
            <a:off x="1022271" y="2164794"/>
            <a:ext cx="87154" cy="454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1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652236" y="1975128"/>
            <a:ext cx="3618190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Обеспечение безопасности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652236" y="2445425"/>
            <a:ext cx="9405937" cy="363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Убедитесь, что вы сами находитесь в безопасности, включите аварийную сигнализацию.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2538651" y="3020735"/>
            <a:ext cx="11183064" cy="15240"/>
          </a:xfrm>
          <a:prstGeom prst="roundRect">
            <a:avLst>
              <a:gd name="adj" fmla="val 223603"/>
            </a:avLst>
          </a:prstGeom>
          <a:solidFill>
            <a:srgbClr val="F5A3A3"/>
          </a:solidFill>
          <a:ln/>
        </p:spPr>
      </p:sp>
      <p:sp>
        <p:nvSpPr>
          <p:cNvPr id="8" name="Shape 6"/>
          <p:cNvSpPr/>
          <p:nvPr/>
        </p:nvSpPr>
        <p:spPr>
          <a:xfrm>
            <a:off x="795099" y="3149560"/>
            <a:ext cx="3260050" cy="1288018"/>
          </a:xfrm>
          <a:prstGeom prst="roundRect">
            <a:avLst>
              <a:gd name="adj" fmla="val 2646"/>
            </a:avLst>
          </a:prstGeom>
          <a:solidFill>
            <a:srgbClr val="F5A3A3"/>
          </a:solidFill>
          <a:ln/>
        </p:spPr>
      </p:sp>
      <p:sp>
        <p:nvSpPr>
          <p:cNvPr id="9" name="Text 7"/>
          <p:cNvSpPr/>
          <p:nvPr/>
        </p:nvSpPr>
        <p:spPr>
          <a:xfrm>
            <a:off x="1022271" y="3566398"/>
            <a:ext cx="170378" cy="454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2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4282321" y="3376732"/>
            <a:ext cx="3441263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Оказание первой помощи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4282321" y="3847028"/>
            <a:ext cx="7911584" cy="363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Если есть пострадавшие, оцените их состояние и окажите первую помощь.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4168735" y="4422338"/>
            <a:ext cx="9552980" cy="15240"/>
          </a:xfrm>
          <a:prstGeom prst="roundRect">
            <a:avLst>
              <a:gd name="adj" fmla="val 223603"/>
            </a:avLst>
          </a:prstGeom>
          <a:solidFill>
            <a:srgbClr val="F5A3A3"/>
          </a:solidFill>
          <a:ln/>
        </p:spPr>
      </p:sp>
      <p:sp>
        <p:nvSpPr>
          <p:cNvPr id="13" name="Shape 11"/>
          <p:cNvSpPr/>
          <p:nvPr/>
        </p:nvSpPr>
        <p:spPr>
          <a:xfrm>
            <a:off x="795099" y="4551164"/>
            <a:ext cx="4890016" cy="1288018"/>
          </a:xfrm>
          <a:prstGeom prst="roundRect">
            <a:avLst>
              <a:gd name="adj" fmla="val 2646"/>
            </a:avLst>
          </a:prstGeom>
          <a:solidFill>
            <a:srgbClr val="F5A3A3"/>
          </a:solidFill>
          <a:ln/>
        </p:spPr>
      </p:sp>
      <p:sp>
        <p:nvSpPr>
          <p:cNvPr id="14" name="Text 12"/>
          <p:cNvSpPr/>
          <p:nvPr/>
        </p:nvSpPr>
        <p:spPr>
          <a:xfrm>
            <a:off x="1022271" y="4968002"/>
            <a:ext cx="170378" cy="454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3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5912287" y="4778335"/>
            <a:ext cx="3236000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Вызов экстренных служб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5912287" y="5248632"/>
            <a:ext cx="5999083" cy="3633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Вызовите скорую помощь, полицию и пожарную службу.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5798701" y="5823942"/>
            <a:ext cx="7923014" cy="15240"/>
          </a:xfrm>
          <a:prstGeom prst="roundRect">
            <a:avLst>
              <a:gd name="adj" fmla="val 223603"/>
            </a:avLst>
          </a:prstGeom>
          <a:solidFill>
            <a:srgbClr val="F5A3A3"/>
          </a:solidFill>
          <a:ln/>
        </p:spPr>
      </p:sp>
      <p:sp>
        <p:nvSpPr>
          <p:cNvPr id="18" name="Shape 16"/>
          <p:cNvSpPr/>
          <p:nvPr/>
        </p:nvSpPr>
        <p:spPr>
          <a:xfrm>
            <a:off x="795099" y="5952768"/>
            <a:ext cx="6520101" cy="1651397"/>
          </a:xfrm>
          <a:prstGeom prst="roundRect">
            <a:avLst>
              <a:gd name="adj" fmla="val 2064"/>
            </a:avLst>
          </a:prstGeom>
          <a:solidFill>
            <a:srgbClr val="F5A3A3"/>
          </a:solidFill>
          <a:ln/>
        </p:spPr>
      </p:sp>
      <p:sp>
        <p:nvSpPr>
          <p:cNvPr id="19" name="Text 17"/>
          <p:cNvSpPr/>
          <p:nvPr/>
        </p:nvSpPr>
        <p:spPr>
          <a:xfrm>
            <a:off x="1022271" y="6551295"/>
            <a:ext cx="175498" cy="4543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4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7542371" y="6179939"/>
            <a:ext cx="2857500" cy="3340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Фиксация обстановки</a:t>
            </a:r>
            <a:endParaRPr 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542371" y="6650236"/>
            <a:ext cx="6065758" cy="7267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000000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Зафиксируйте место происшествия, сделайте фотографии, запишите свидетельства очевидцев.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816C11-DE05-433C-8078-36B0557B8791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164431"/>
            <a:ext cx="1153084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Правила безопасного поведения при ДТП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227421"/>
            <a:ext cx="4158734" cy="3241238"/>
          </a:xfrm>
          <a:prstGeom prst="roundRect">
            <a:avLst>
              <a:gd name="adj" fmla="val 1108"/>
            </a:avLst>
          </a:prstGeom>
          <a:solidFill>
            <a:srgbClr val="F5A3A3"/>
          </a:solidFill>
          <a:ln/>
        </p:spPr>
      </p:sp>
      <p:sp>
        <p:nvSpPr>
          <p:cNvPr id="4" name="Text 2"/>
          <p:cNvSpPr/>
          <p:nvPr/>
        </p:nvSpPr>
        <p:spPr>
          <a:xfrm>
            <a:off x="1077039" y="2466737"/>
            <a:ext cx="368010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Остановка транспортного средства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077039" y="3314224"/>
            <a:ext cx="368010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Остановите автомобиль в безопасном месте, включите аварийную сигнализацию.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35773" y="2227421"/>
            <a:ext cx="4158734" cy="3241238"/>
          </a:xfrm>
          <a:prstGeom prst="roundRect">
            <a:avLst>
              <a:gd name="adj" fmla="val 1108"/>
            </a:avLst>
          </a:prstGeom>
          <a:solidFill>
            <a:srgbClr val="F5A3A3"/>
          </a:solidFill>
          <a:ln/>
        </p:spPr>
      </p:sp>
      <p:sp>
        <p:nvSpPr>
          <p:cNvPr id="7" name="Text 5"/>
          <p:cNvSpPr/>
          <p:nvPr/>
        </p:nvSpPr>
        <p:spPr>
          <a:xfrm>
            <a:off x="5475089" y="2466737"/>
            <a:ext cx="368010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Проверка на наличие пострадавших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5475089" y="3314224"/>
            <a:ext cx="368010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Осмотрите место происшествия на наличие пострадавших и окажите первую помощь.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33823" y="2227421"/>
            <a:ext cx="4158734" cy="3241238"/>
          </a:xfrm>
          <a:prstGeom prst="roundRect">
            <a:avLst>
              <a:gd name="adj" fmla="val 1108"/>
            </a:avLst>
          </a:prstGeom>
          <a:solidFill>
            <a:srgbClr val="F5A3A3"/>
          </a:solidFill>
          <a:ln/>
        </p:spPr>
      </p:sp>
      <p:sp>
        <p:nvSpPr>
          <p:cNvPr id="10" name="Text 8"/>
          <p:cNvSpPr/>
          <p:nvPr/>
        </p:nvSpPr>
        <p:spPr>
          <a:xfrm>
            <a:off x="9873139" y="2466737"/>
            <a:ext cx="3680103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Связь с экстренными службами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9873139" y="3314224"/>
            <a:ext cx="368010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Вызовите скорую помощь, полицию, пожарную службу. Сообщите о местоположении, количестве пострадавших, характере повреждений.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837724" y="5707975"/>
            <a:ext cx="12954952" cy="1357193"/>
          </a:xfrm>
          <a:prstGeom prst="roundRect">
            <a:avLst>
              <a:gd name="adj" fmla="val 2646"/>
            </a:avLst>
          </a:prstGeom>
          <a:solidFill>
            <a:srgbClr val="F5A3A3"/>
          </a:solidFill>
          <a:ln/>
        </p:spPr>
      </p:sp>
      <p:sp>
        <p:nvSpPr>
          <p:cNvPr id="13" name="Text 11"/>
          <p:cNvSpPr/>
          <p:nvPr/>
        </p:nvSpPr>
        <p:spPr>
          <a:xfrm>
            <a:off x="1077039" y="594729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Документация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077039" y="6442829"/>
            <a:ext cx="124763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000000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Обменяйтесь контактной информацией с участниками ДТП, запишите свидетельства очевидцев.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F5385E-70C9-4860-80D4-32B49A12D8FB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933450"/>
            <a:ext cx="1078313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Пожарная безопасность на транспорте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1996440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2834164"/>
            <a:ext cx="369058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Предотвращение пожаров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3329702"/>
            <a:ext cx="407896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Не курите в салоне, не используйте открытый огонь, не оставляйте включенные электроприборы.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659" y="1996440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75659" y="28341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Выявление пожара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75659" y="332970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Внимательно следите за запахом гари, дымом, необычными шумами.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3595" y="1996440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3595" y="2834164"/>
            <a:ext cx="298751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Действия при пожаре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3595" y="3329702"/>
            <a:ext cx="407908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Оставайтесь спокойны, сообщите о пожаре, эвакуируйтесь с помощью аварийных выходов.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659" y="5196840"/>
            <a:ext cx="598408" cy="59840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5275659" y="603456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3B3535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Первая помощь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5275659" y="6530102"/>
            <a:ext cx="407896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При необходимости окажите первую помощь пострадавшим.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8C57A3-7CED-44F4-AF55-D1BA0D52779D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504849"/>
            <a:ext cx="926984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F1E1E"/>
                </a:solidFill>
                <a:latin typeface="Arial" panose="020B0604020202020204" pitchFamily="34" charset="0"/>
                <a:ea typeface="Red Hat Text" pitchFamily="34" charset="-122"/>
                <a:cs typeface="Arial" panose="020B0604020202020204" pitchFamily="34" charset="0"/>
              </a:rPr>
              <a:t>Практическая отработка навыков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837724" y="5567839"/>
            <a:ext cx="1295495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3535"/>
                </a:solidFill>
                <a:latin typeface="Arial" panose="020B0604020202020204" pitchFamily="34" charset="0"/>
                <a:ea typeface="Roboto Light" pitchFamily="34" charset="-122"/>
                <a:cs typeface="Arial" panose="020B0604020202020204" pitchFamily="34" charset="0"/>
              </a:rPr>
              <a:t>Теперь давайте отработаем практически важные навыки, которые помогут вам быть в безопасности при ДТП. Мы рассмотрим алгоритм действий очевидца, правила оказания первой помощи, и практически отработаем эвакуацию с транспорта в экстремальных ситуациях.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FE324-A7A0-4096-86F8-F4C3BDAF8BA3}"/>
              </a:ext>
            </a:extLst>
          </p:cNvPr>
          <p:cNvSpPr txBox="1"/>
          <p:nvPr/>
        </p:nvSpPr>
        <p:spPr>
          <a:xfrm>
            <a:off x="12714501" y="19594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436</Words>
  <Application>Microsoft Office PowerPoint</Application>
  <PresentationFormat>Произвольный</PresentationFormat>
  <Paragraphs>66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2024-12-25T16:59:09Z</dcterms:created>
  <dcterms:modified xsi:type="dcterms:W3CDTF">2024-12-25T17:04:35Z</dcterms:modified>
</cp:coreProperties>
</file>