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4630400" cy="8229600"/>
  <p:notesSz cx="8229600" cy="146304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0D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8" d="100"/>
          <a:sy n="88" d="100"/>
        </p:scale>
        <p:origin x="68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684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30303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30303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30303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30303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30303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30303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30303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0D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newuroki.net/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newuroki.net/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0" y="0"/>
            <a:ext cx="73152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0" y="25751"/>
            <a:ext cx="7315200" cy="21263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5550"/>
              </a:lnSpc>
              <a:buNone/>
            </a:pPr>
            <a:r>
              <a:rPr lang="en-US" sz="4450" dirty="0">
                <a:solidFill>
                  <a:srgbClr val="FFFFFF"/>
                </a:solidFill>
                <a:latin typeface="Arial" panose="020B0604020202020204" pitchFamily="34" charset="0"/>
                <a:ea typeface="Saira Medium" pitchFamily="34" charset="-122"/>
                <a:cs typeface="Arial" panose="020B0604020202020204" pitchFamily="34" charset="0"/>
              </a:rPr>
              <a:t>Бактерии и вирусы: Невидимые жители нашей планеты</a:t>
            </a:r>
            <a:endParaRPr lang="en-US" sz="4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217714" y="2198337"/>
            <a:ext cx="6923315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Сегодня мы совершим увлекательное путешествие в мир микроорганизмов, которые окружают нас повсюду, но невидимы глазу. Вы узнаете о бактериях и вирусах, их роли в жизни нашей планеты и о том, как защитить себя от вредных микробов.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4F263E-09BF-4D95-882D-3B541E1B790F}"/>
              </a:ext>
            </a:extLst>
          </p:cNvPr>
          <p:cNvSpPr txBox="1"/>
          <p:nvPr/>
        </p:nvSpPr>
        <p:spPr>
          <a:xfrm>
            <a:off x="1" y="4713516"/>
            <a:ext cx="7315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Презентация для урока биологии в 5 классе по теме: "Бактерии и вирусы как форма жизни"</a:t>
            </a:r>
          </a:p>
          <a:p>
            <a:pPr algn="ctr"/>
            <a:r>
              <a:rPr lang="ru-RU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«Новые УРОКИ» </a:t>
            </a:r>
            <a:r>
              <a:rPr lang="en-US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Всё для учителя – всё бесплатно!</a:t>
            </a:r>
          </a:p>
          <a:p>
            <a:pPr algn="ctr"/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1A1B5B-EDFB-4A43-87B4-167EFD7888CB}"/>
              </a:ext>
            </a:extLst>
          </p:cNvPr>
          <p:cNvSpPr txBox="1"/>
          <p:nvPr/>
        </p:nvSpPr>
        <p:spPr>
          <a:xfrm>
            <a:off x="12743570" y="157433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358509"/>
            <a:ext cx="11099125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FFFFFF"/>
                </a:solidFill>
                <a:latin typeface="Arial" panose="020B0604020202020204" pitchFamily="34" charset="0"/>
                <a:ea typeface="Saira Medium" pitchFamily="34" charset="-122"/>
                <a:cs typeface="Arial" panose="020B0604020202020204" pitchFamily="34" charset="0"/>
              </a:rPr>
              <a:t>Бактерии: Крошечные строители жизни</a:t>
            </a:r>
            <a:endParaRPr lang="en-US" sz="4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793790" y="3634264"/>
            <a:ext cx="3846314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FFFFFF"/>
                </a:solidFill>
                <a:latin typeface="Arial" panose="020B0604020202020204" pitchFamily="34" charset="0"/>
                <a:ea typeface="Saira Medium" pitchFamily="34" charset="-122"/>
                <a:cs typeface="Arial" panose="020B0604020202020204" pitchFamily="34" charset="0"/>
              </a:rPr>
              <a:t>Одноклеточные организмы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2"/>
          <p:cNvSpPr/>
          <p:nvPr/>
        </p:nvSpPr>
        <p:spPr>
          <a:xfrm>
            <a:off x="793790" y="4215408"/>
            <a:ext cx="6244709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Бактерии - это мельчайшие живые существа, состоящие из одной клетки. Их можно увидеть только с помощью микроскопа. Они бывают разных форм - шарообразные, палочковидные, спиральные.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7599521" y="3634264"/>
            <a:ext cx="3346490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FFFFFF"/>
                </a:solidFill>
                <a:latin typeface="Arial" panose="020B0604020202020204" pitchFamily="34" charset="0"/>
                <a:ea typeface="Saira Medium" pitchFamily="34" charset="-122"/>
                <a:cs typeface="Arial" panose="020B0604020202020204" pitchFamily="34" charset="0"/>
              </a:rPr>
              <a:t>Размножение делением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7599521" y="4215408"/>
            <a:ext cx="6244709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Бактерии размножаются путем деления - одна клетка делится на две, потом две на четыре, и так далее. Поэтому их количество очень быстро увеличивается.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ADAC33-EEAF-40B5-84F7-7C656DB0F274}"/>
              </a:ext>
            </a:extLst>
          </p:cNvPr>
          <p:cNvSpPr txBox="1"/>
          <p:nvPr/>
        </p:nvSpPr>
        <p:spPr>
          <a:xfrm>
            <a:off x="12743570" y="157433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006679"/>
            <a:ext cx="9647992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FFFFFF"/>
                </a:solidFill>
                <a:latin typeface="Arial" panose="020B0604020202020204" pitchFamily="34" charset="0"/>
                <a:ea typeface="Saira Medium" pitchFamily="34" charset="-122"/>
                <a:cs typeface="Arial" panose="020B0604020202020204" pitchFamily="34" charset="0"/>
              </a:rPr>
              <a:t>Разнообразие бактерий в природе</a:t>
            </a:r>
            <a:endParaRPr lang="en-US" sz="4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hape 1"/>
          <p:cNvSpPr/>
          <p:nvPr/>
        </p:nvSpPr>
        <p:spPr>
          <a:xfrm>
            <a:off x="793790" y="3055620"/>
            <a:ext cx="4196358" cy="3167182"/>
          </a:xfrm>
          <a:prstGeom prst="roundRect">
            <a:avLst>
              <a:gd name="adj" fmla="val 6446"/>
            </a:avLst>
          </a:prstGeom>
          <a:solidFill>
            <a:srgbClr val="030303"/>
          </a:solidFill>
          <a:ln w="22860">
            <a:solidFill>
              <a:srgbClr val="FC8337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1043464" y="330529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E5E0DF"/>
                </a:solidFill>
                <a:latin typeface="Arial" panose="020B0604020202020204" pitchFamily="34" charset="0"/>
                <a:ea typeface="Saira Medium" pitchFamily="34" charset="-122"/>
                <a:cs typeface="Arial" panose="020B0604020202020204" pitchFamily="34" charset="0"/>
              </a:rPr>
              <a:t>Полезные бактерии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1043464" y="3795713"/>
            <a:ext cx="3697010" cy="2177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Некоторые бактерии очень полезны для человека и окружающей среды. Они помогают перерабатывать отходы, участвуют в образовании почвы и производстве пищи.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4"/>
          <p:cNvSpPr/>
          <p:nvPr/>
        </p:nvSpPr>
        <p:spPr>
          <a:xfrm>
            <a:off x="5216962" y="3055620"/>
            <a:ext cx="4196358" cy="3167182"/>
          </a:xfrm>
          <a:prstGeom prst="roundRect">
            <a:avLst>
              <a:gd name="adj" fmla="val 6446"/>
            </a:avLst>
          </a:prstGeom>
          <a:solidFill>
            <a:srgbClr val="030303"/>
          </a:solidFill>
          <a:ln w="22860">
            <a:solidFill>
              <a:srgbClr val="FC8337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5466636" y="330529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E5E0DF"/>
                </a:solidFill>
                <a:latin typeface="Arial" panose="020B0604020202020204" pitchFamily="34" charset="0"/>
                <a:ea typeface="Saira Medium" pitchFamily="34" charset="-122"/>
                <a:cs typeface="Arial" panose="020B0604020202020204" pitchFamily="34" charset="0"/>
              </a:rPr>
              <a:t>Вредные бактерии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5466636" y="3795713"/>
            <a:ext cx="3697010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Существуют бактерии, которые вызывают болезни у людей, животных и растений. Они могут вызвать ангину, пневмонию, пищевое отравление.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7"/>
          <p:cNvSpPr/>
          <p:nvPr/>
        </p:nvSpPr>
        <p:spPr>
          <a:xfrm>
            <a:off x="9640133" y="3055620"/>
            <a:ext cx="4196358" cy="3167182"/>
          </a:xfrm>
          <a:prstGeom prst="roundRect">
            <a:avLst>
              <a:gd name="adj" fmla="val 6446"/>
            </a:avLst>
          </a:prstGeom>
          <a:solidFill>
            <a:srgbClr val="030303"/>
          </a:solidFill>
          <a:ln w="22860">
            <a:solidFill>
              <a:srgbClr val="FC8337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9889808" y="3305294"/>
            <a:ext cx="3264694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E5E0DF"/>
                </a:solidFill>
                <a:latin typeface="Arial" panose="020B0604020202020204" pitchFamily="34" charset="0"/>
                <a:ea typeface="Saira Medium" pitchFamily="34" charset="-122"/>
                <a:cs typeface="Arial" panose="020B0604020202020204" pitchFamily="34" charset="0"/>
              </a:rPr>
              <a:t>Нейтральные бактерии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9"/>
          <p:cNvSpPr/>
          <p:nvPr/>
        </p:nvSpPr>
        <p:spPr>
          <a:xfrm>
            <a:off x="9889808" y="3795713"/>
            <a:ext cx="3697010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Есть бактерии, которые не приносят ни пользы, ни вреда. Они просто обитают в окружающей среде, не влияя на ее состояние.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6E0117C-0516-42D8-B3AE-967C3AAA7AEA}"/>
              </a:ext>
            </a:extLst>
          </p:cNvPr>
          <p:cNvSpPr txBox="1"/>
          <p:nvPr/>
        </p:nvSpPr>
        <p:spPr>
          <a:xfrm>
            <a:off x="12743570" y="157433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858679"/>
            <a:ext cx="7065883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FFFFFF"/>
                </a:solidFill>
                <a:latin typeface="Arial" panose="020B0604020202020204" pitchFamily="34" charset="0"/>
                <a:ea typeface="Saira Medium" pitchFamily="34" charset="-122"/>
                <a:cs typeface="Arial" panose="020B0604020202020204" pitchFamily="34" charset="0"/>
              </a:rPr>
              <a:t>Роль бактерий в природе</a:t>
            </a:r>
            <a:endParaRPr lang="en-US" sz="4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hape 1"/>
          <p:cNvSpPr/>
          <p:nvPr/>
        </p:nvSpPr>
        <p:spPr>
          <a:xfrm>
            <a:off x="1118711" y="1907619"/>
            <a:ext cx="30480" cy="5463183"/>
          </a:xfrm>
          <a:prstGeom prst="roundRect">
            <a:avLst>
              <a:gd name="adj" fmla="val 669768"/>
            </a:avLst>
          </a:prstGeom>
          <a:solidFill>
            <a:srgbClr val="FFFFFF">
              <a:alpha val="24000"/>
            </a:srgbClr>
          </a:solidFill>
          <a:ln/>
        </p:spPr>
      </p:sp>
      <p:sp>
        <p:nvSpPr>
          <p:cNvPr id="4" name="Shape 2"/>
          <p:cNvSpPr/>
          <p:nvPr/>
        </p:nvSpPr>
        <p:spPr>
          <a:xfrm>
            <a:off x="1358622" y="2402681"/>
            <a:ext cx="793790" cy="30480"/>
          </a:xfrm>
          <a:prstGeom prst="roundRect">
            <a:avLst>
              <a:gd name="adj" fmla="val 669768"/>
            </a:avLst>
          </a:prstGeom>
          <a:solidFill>
            <a:srgbClr val="FC8337"/>
          </a:solidFill>
          <a:ln/>
        </p:spPr>
      </p:sp>
      <p:sp>
        <p:nvSpPr>
          <p:cNvPr id="5" name="Shape 3"/>
          <p:cNvSpPr/>
          <p:nvPr/>
        </p:nvSpPr>
        <p:spPr>
          <a:xfrm>
            <a:off x="878800" y="2162770"/>
            <a:ext cx="510302" cy="510302"/>
          </a:xfrm>
          <a:prstGeom prst="roundRect">
            <a:avLst>
              <a:gd name="adj" fmla="val 40005"/>
            </a:avLst>
          </a:prstGeom>
          <a:solidFill>
            <a:srgbClr val="030303"/>
          </a:solidFill>
          <a:ln w="22860">
            <a:solidFill>
              <a:srgbClr val="FC8337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1068705" y="2247781"/>
            <a:ext cx="130373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E5E0DF"/>
                </a:solidFill>
                <a:latin typeface="Arial" panose="020B0604020202020204" pitchFamily="34" charset="0"/>
                <a:ea typeface="Saira Medium" pitchFamily="34" charset="-122"/>
                <a:cs typeface="Arial" panose="020B0604020202020204" pitchFamily="34" charset="0"/>
              </a:rPr>
              <a:t>1</a:t>
            </a:r>
            <a:endParaRPr lang="en-US" sz="2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2381488" y="2134433"/>
            <a:ext cx="5033367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E5E0DF"/>
                </a:solidFill>
                <a:latin typeface="Arial" panose="020B0604020202020204" pitchFamily="34" charset="0"/>
                <a:ea typeface="Saira Medium" pitchFamily="34" charset="-122"/>
                <a:cs typeface="Arial" panose="020B0604020202020204" pitchFamily="34" charset="0"/>
              </a:rPr>
              <a:t>Переработка органических веществ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2381488" y="2624852"/>
            <a:ext cx="1145512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Бактерии разлагают органические остатки, превращая их в простые вещества, которые могут использовать растения. Это процесс называется разложением.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7"/>
          <p:cNvSpPr/>
          <p:nvPr/>
        </p:nvSpPr>
        <p:spPr>
          <a:xfrm>
            <a:off x="1358622" y="4299347"/>
            <a:ext cx="793790" cy="30480"/>
          </a:xfrm>
          <a:prstGeom prst="roundRect">
            <a:avLst>
              <a:gd name="adj" fmla="val 669768"/>
            </a:avLst>
          </a:prstGeom>
          <a:solidFill>
            <a:srgbClr val="FC8337"/>
          </a:solidFill>
          <a:ln/>
        </p:spPr>
      </p:sp>
      <p:sp>
        <p:nvSpPr>
          <p:cNvPr id="10" name="Shape 8"/>
          <p:cNvSpPr/>
          <p:nvPr/>
        </p:nvSpPr>
        <p:spPr>
          <a:xfrm>
            <a:off x="878800" y="4059436"/>
            <a:ext cx="510302" cy="510302"/>
          </a:xfrm>
          <a:prstGeom prst="roundRect">
            <a:avLst>
              <a:gd name="adj" fmla="val 40005"/>
            </a:avLst>
          </a:prstGeom>
          <a:solidFill>
            <a:srgbClr val="030303"/>
          </a:solidFill>
          <a:ln w="22860">
            <a:solidFill>
              <a:srgbClr val="FC8337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1030010" y="4144447"/>
            <a:ext cx="207883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E5E0DF"/>
                </a:solidFill>
                <a:latin typeface="Arial" panose="020B0604020202020204" pitchFamily="34" charset="0"/>
                <a:ea typeface="Saira Medium" pitchFamily="34" charset="-122"/>
                <a:cs typeface="Arial" panose="020B0604020202020204" pitchFamily="34" charset="0"/>
              </a:rPr>
              <a:t>2</a:t>
            </a:r>
            <a:endParaRPr lang="en-US" sz="2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10"/>
          <p:cNvSpPr/>
          <p:nvPr/>
        </p:nvSpPr>
        <p:spPr>
          <a:xfrm>
            <a:off x="2381488" y="403109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E5E0DF"/>
                </a:solidFill>
                <a:latin typeface="Arial" panose="020B0604020202020204" pitchFamily="34" charset="0"/>
                <a:ea typeface="Saira Medium" pitchFamily="34" charset="-122"/>
                <a:cs typeface="Arial" panose="020B0604020202020204" pitchFamily="34" charset="0"/>
              </a:rPr>
              <a:t>Образование почвы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2381488" y="4521517"/>
            <a:ext cx="1145512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Бактерии, участвующие в разложении, образуют плодородную почву, которая необходима для роста растений.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hape 12"/>
          <p:cNvSpPr/>
          <p:nvPr/>
        </p:nvSpPr>
        <p:spPr>
          <a:xfrm>
            <a:off x="1358622" y="6196013"/>
            <a:ext cx="793790" cy="30480"/>
          </a:xfrm>
          <a:prstGeom prst="roundRect">
            <a:avLst>
              <a:gd name="adj" fmla="val 669768"/>
            </a:avLst>
          </a:prstGeom>
          <a:solidFill>
            <a:srgbClr val="FC8337"/>
          </a:solidFill>
          <a:ln/>
        </p:spPr>
      </p:sp>
      <p:sp>
        <p:nvSpPr>
          <p:cNvPr id="15" name="Shape 13"/>
          <p:cNvSpPr/>
          <p:nvPr/>
        </p:nvSpPr>
        <p:spPr>
          <a:xfrm>
            <a:off x="878800" y="5956102"/>
            <a:ext cx="510302" cy="510302"/>
          </a:xfrm>
          <a:prstGeom prst="roundRect">
            <a:avLst>
              <a:gd name="adj" fmla="val 40005"/>
            </a:avLst>
          </a:prstGeom>
          <a:solidFill>
            <a:srgbClr val="030303"/>
          </a:solidFill>
          <a:ln w="22860">
            <a:solidFill>
              <a:srgbClr val="FC8337"/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1031200" y="6041112"/>
            <a:ext cx="205502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E5E0DF"/>
                </a:solidFill>
                <a:latin typeface="Arial" panose="020B0604020202020204" pitchFamily="34" charset="0"/>
                <a:ea typeface="Saira Medium" pitchFamily="34" charset="-122"/>
                <a:cs typeface="Arial" panose="020B0604020202020204" pitchFamily="34" charset="0"/>
              </a:rPr>
              <a:t>3</a:t>
            </a:r>
            <a:endParaRPr lang="en-US" sz="2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15"/>
          <p:cNvSpPr/>
          <p:nvPr/>
        </p:nvSpPr>
        <p:spPr>
          <a:xfrm>
            <a:off x="2381488" y="592776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E5E0DF"/>
                </a:solidFill>
                <a:latin typeface="Arial" panose="020B0604020202020204" pitchFamily="34" charset="0"/>
                <a:ea typeface="Saira Medium" pitchFamily="34" charset="-122"/>
                <a:cs typeface="Arial" panose="020B0604020202020204" pitchFamily="34" charset="0"/>
              </a:rPr>
              <a:t>Фиксация азота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16"/>
          <p:cNvSpPr/>
          <p:nvPr/>
        </p:nvSpPr>
        <p:spPr>
          <a:xfrm>
            <a:off x="2381488" y="6418183"/>
            <a:ext cx="1145512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Некоторые бактерии способны фиксировать азот из воздуха, делая его доступным для растений. Азот - это важнейший элемент для роста и развития растений.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6E83BA0-E931-4225-BB81-1ED78486FD30}"/>
              </a:ext>
            </a:extLst>
          </p:cNvPr>
          <p:cNvSpPr txBox="1"/>
          <p:nvPr/>
        </p:nvSpPr>
        <p:spPr>
          <a:xfrm>
            <a:off x="12743570" y="157433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859518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FFFFFF"/>
                </a:solidFill>
                <a:latin typeface="Arial" panose="020B0604020202020204" pitchFamily="34" charset="0"/>
                <a:ea typeface="Saira Medium" pitchFamily="34" charset="-122"/>
                <a:cs typeface="Arial" panose="020B0604020202020204" pitchFamily="34" charset="0"/>
              </a:rPr>
              <a:t>Бактерии и человек</a:t>
            </a:r>
            <a:endParaRPr lang="en-US" sz="4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90" y="2908459"/>
            <a:ext cx="566976" cy="566976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793790" y="3702248"/>
            <a:ext cx="3829050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E5E0DF"/>
                </a:solidFill>
                <a:latin typeface="Arial" panose="020B0604020202020204" pitchFamily="34" charset="0"/>
                <a:ea typeface="Saira Medium" pitchFamily="34" charset="-122"/>
                <a:cs typeface="Arial" panose="020B0604020202020204" pitchFamily="34" charset="0"/>
              </a:rPr>
              <a:t>Пищевая промышленность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793790" y="4192667"/>
            <a:ext cx="4120753" cy="2177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Бактерии используются для производства йогуртов, сыров, квашеной капусты, хлеба. Эти продукты богаты полезными бактериями, которые улучшают пищеварение.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4704" y="2908459"/>
            <a:ext cx="566976" cy="566976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5254704" y="370224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E5E0DF"/>
                </a:solidFill>
                <a:latin typeface="Arial" panose="020B0604020202020204" pitchFamily="34" charset="0"/>
                <a:ea typeface="Saira Medium" pitchFamily="34" charset="-122"/>
                <a:cs typeface="Arial" panose="020B0604020202020204" pitchFamily="34" charset="0"/>
              </a:rPr>
              <a:t>Медицина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4"/>
          <p:cNvSpPr/>
          <p:nvPr/>
        </p:nvSpPr>
        <p:spPr>
          <a:xfrm>
            <a:off x="5254704" y="4192667"/>
            <a:ext cx="4120872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Некоторые бактерии применяются для производства лекарств, например, антибиотиков. Антибиотики помогают лечить бактериальные инфекции.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5738" y="2908459"/>
            <a:ext cx="566976" cy="566976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9715738" y="3702248"/>
            <a:ext cx="3247549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E5E0DF"/>
                </a:solidFill>
                <a:latin typeface="Arial" panose="020B0604020202020204" pitchFamily="34" charset="0"/>
                <a:ea typeface="Saira Medium" pitchFamily="34" charset="-122"/>
                <a:cs typeface="Arial" panose="020B0604020202020204" pitchFamily="34" charset="0"/>
              </a:rPr>
              <a:t>Научные исследования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6"/>
          <p:cNvSpPr/>
          <p:nvPr/>
        </p:nvSpPr>
        <p:spPr>
          <a:xfrm>
            <a:off x="9715738" y="4192667"/>
            <a:ext cx="4120753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Бактерии используются в научных исследованиях для изучения различных процессов, например, генетики, биохимии.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AD9A5C6-8C7D-4F64-A24F-9579D71AEC55}"/>
              </a:ext>
            </a:extLst>
          </p:cNvPr>
          <p:cNvSpPr txBox="1"/>
          <p:nvPr/>
        </p:nvSpPr>
        <p:spPr>
          <a:xfrm>
            <a:off x="12743570" y="157433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774508"/>
            <a:ext cx="8678108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FFFFFF"/>
                </a:solidFill>
                <a:latin typeface="Arial" panose="020B0604020202020204" pitchFamily="34" charset="0"/>
                <a:ea typeface="Saira Medium" pitchFamily="34" charset="-122"/>
                <a:cs typeface="Arial" panose="020B0604020202020204" pitchFamily="34" charset="0"/>
              </a:rPr>
              <a:t>Вирусы: Неживая форма жизни</a:t>
            </a:r>
            <a:endParaRPr lang="en-US" sz="4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8348" y="2936915"/>
            <a:ext cx="2152055" cy="807958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4000024" y="3201233"/>
            <a:ext cx="108585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50"/>
              </a:lnSpc>
              <a:buNone/>
            </a:pPr>
            <a:r>
              <a:rPr lang="en-US" sz="2200" dirty="0">
                <a:solidFill>
                  <a:srgbClr val="E5E0DF"/>
                </a:solidFill>
                <a:latin typeface="Arial" panose="020B0604020202020204" pitchFamily="34" charset="0"/>
                <a:ea typeface="Saira Medium" pitchFamily="34" charset="-122"/>
                <a:cs typeface="Arial" panose="020B0604020202020204" pitchFamily="34" charset="0"/>
              </a:rPr>
              <a:t>1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5357217" y="3163729"/>
            <a:ext cx="373856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E5E0DF"/>
                </a:solidFill>
                <a:latin typeface="Arial" panose="020B0604020202020204" pitchFamily="34" charset="0"/>
                <a:ea typeface="Saira Medium" pitchFamily="34" charset="-122"/>
                <a:cs typeface="Arial" panose="020B0604020202020204" pitchFamily="34" charset="0"/>
              </a:rPr>
              <a:t>Неклеточная форма жизни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3"/>
          <p:cNvSpPr/>
          <p:nvPr/>
        </p:nvSpPr>
        <p:spPr>
          <a:xfrm>
            <a:off x="5187077" y="3757970"/>
            <a:ext cx="8592860" cy="15240"/>
          </a:xfrm>
          <a:prstGeom prst="roundRect">
            <a:avLst>
              <a:gd name="adj" fmla="val 1339536"/>
            </a:avLst>
          </a:prstGeom>
          <a:solidFill>
            <a:srgbClr val="FC8337"/>
          </a:solidFill>
          <a:ln/>
        </p:spPr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2381" y="3801547"/>
            <a:ext cx="4304109" cy="807958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3967758" y="3978712"/>
            <a:ext cx="173236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50"/>
              </a:lnSpc>
              <a:buNone/>
            </a:pPr>
            <a:r>
              <a:rPr lang="en-US" sz="2200" dirty="0">
                <a:solidFill>
                  <a:srgbClr val="E5E0DF"/>
                </a:solidFill>
                <a:latin typeface="Arial" panose="020B0604020202020204" pitchFamily="34" charset="0"/>
                <a:ea typeface="Saira Medium" pitchFamily="34" charset="-122"/>
                <a:cs typeface="Arial" panose="020B0604020202020204" pitchFamily="34" charset="0"/>
              </a:rPr>
              <a:t>2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5"/>
          <p:cNvSpPr/>
          <p:nvPr/>
        </p:nvSpPr>
        <p:spPr>
          <a:xfrm>
            <a:off x="6433304" y="4028361"/>
            <a:ext cx="1362789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E5E0DF"/>
                </a:solidFill>
                <a:latin typeface="Arial" panose="020B0604020202020204" pitchFamily="34" charset="0"/>
                <a:ea typeface="Saira Medium" pitchFamily="34" charset="-122"/>
                <a:cs typeface="Arial" panose="020B0604020202020204" pitchFamily="34" charset="0"/>
              </a:rPr>
              <a:t>Паразиты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hape 6"/>
          <p:cNvSpPr/>
          <p:nvPr/>
        </p:nvSpPr>
        <p:spPr>
          <a:xfrm>
            <a:off x="6263164" y="4622602"/>
            <a:ext cx="7516773" cy="15240"/>
          </a:xfrm>
          <a:prstGeom prst="roundRect">
            <a:avLst>
              <a:gd name="adj" fmla="val 1339536"/>
            </a:avLst>
          </a:prstGeom>
          <a:solidFill>
            <a:srgbClr val="FC8337"/>
          </a:solidFill>
          <a:ln/>
        </p:spPr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6294" y="4666178"/>
            <a:ext cx="6456164" cy="807958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3968710" y="4843343"/>
            <a:ext cx="171212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50"/>
              </a:lnSpc>
              <a:buNone/>
            </a:pPr>
            <a:r>
              <a:rPr lang="en-US" sz="2200" dirty="0">
                <a:solidFill>
                  <a:srgbClr val="E5E0DF"/>
                </a:solidFill>
                <a:latin typeface="Arial" panose="020B0604020202020204" pitchFamily="34" charset="0"/>
                <a:ea typeface="Saira Medium" pitchFamily="34" charset="-122"/>
                <a:cs typeface="Arial" panose="020B0604020202020204" pitchFamily="34" charset="0"/>
              </a:rPr>
              <a:t>3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8"/>
          <p:cNvSpPr/>
          <p:nvPr/>
        </p:nvSpPr>
        <p:spPr>
          <a:xfrm>
            <a:off x="7509272" y="4892993"/>
            <a:ext cx="3933944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E5E0DF"/>
                </a:solidFill>
                <a:latin typeface="Arial" panose="020B0604020202020204" pitchFamily="34" charset="0"/>
                <a:ea typeface="Saira Medium" pitchFamily="34" charset="-122"/>
                <a:cs typeface="Arial" panose="020B0604020202020204" pitchFamily="34" charset="0"/>
              </a:rPr>
              <a:t>Размножение внутри клеток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9"/>
          <p:cNvSpPr/>
          <p:nvPr/>
        </p:nvSpPr>
        <p:spPr>
          <a:xfrm>
            <a:off x="793790" y="5729288"/>
            <a:ext cx="13042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Вирусы отличаются от бактерий. Это неклеточные формы жизни, которые могут размножаться только внутри живых клеток. Вирусы вызывают различные заболевания у человека, животных и растений, например, грипп, корь, ветрянку.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354B8EA-FA1E-45AC-B46C-BD11508090B5}"/>
              </a:ext>
            </a:extLst>
          </p:cNvPr>
          <p:cNvSpPr txBox="1"/>
          <p:nvPr/>
        </p:nvSpPr>
        <p:spPr>
          <a:xfrm>
            <a:off x="12743570" y="157433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  <p:sp>
        <p:nvSpPr>
          <p:cNvPr id="17" name="Shape 6">
            <a:extLst>
              <a:ext uri="{FF2B5EF4-FFF2-40B4-BE49-F238E27FC236}">
                <a16:creationId xmlns:a16="http://schemas.microsoft.com/office/drawing/2014/main" id="{5E5B81D9-9D3F-4511-A367-2880138274A9}"/>
              </a:ext>
            </a:extLst>
          </p:cNvPr>
          <p:cNvSpPr/>
          <p:nvPr/>
        </p:nvSpPr>
        <p:spPr>
          <a:xfrm>
            <a:off x="7329965" y="5471687"/>
            <a:ext cx="6449972" cy="14400"/>
          </a:xfrm>
          <a:prstGeom prst="roundRect">
            <a:avLst>
              <a:gd name="adj" fmla="val 1339536"/>
            </a:avLst>
          </a:prstGeom>
          <a:solidFill>
            <a:srgbClr val="FC8337"/>
          </a:solidFill>
          <a:ln/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83657" y="537448"/>
            <a:ext cx="9923978" cy="6104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8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anose="020B0604020202020204" pitchFamily="34" charset="0"/>
                <a:ea typeface="Saira Medium" pitchFamily="34" charset="-122"/>
                <a:cs typeface="Arial" panose="020B0604020202020204" pitchFamily="34" charset="0"/>
              </a:rPr>
              <a:t>Как защитить себя от бактерий и вирусов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657" y="1440894"/>
            <a:ext cx="976670" cy="1562814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1953339" y="1636157"/>
            <a:ext cx="2441853" cy="3051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dirty="0">
                <a:solidFill>
                  <a:srgbClr val="E5E0DF"/>
                </a:solidFill>
                <a:latin typeface="Arial" panose="020B0604020202020204" pitchFamily="34" charset="0"/>
                <a:ea typeface="Saira Medium" pitchFamily="34" charset="-122"/>
                <a:cs typeface="Arial" panose="020B0604020202020204" pitchFamily="34" charset="0"/>
              </a:rPr>
              <a:t>Часто мойте руки</a:t>
            </a: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1953339" y="2058472"/>
            <a:ext cx="11993404" cy="3125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00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Мойте руки с мылом перед едой, после посещения туалета, после контакта с животными.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657" y="3003709"/>
            <a:ext cx="976670" cy="1562814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1953339" y="3198971"/>
            <a:ext cx="3262789" cy="3051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dirty="0">
                <a:solidFill>
                  <a:srgbClr val="E5E0DF"/>
                </a:solidFill>
                <a:latin typeface="Arial" panose="020B0604020202020204" pitchFamily="34" charset="0"/>
                <a:ea typeface="Saira Medium" pitchFamily="34" charset="-122"/>
                <a:cs typeface="Arial" panose="020B0604020202020204" pitchFamily="34" charset="0"/>
              </a:rPr>
              <a:t>Пользуйтесь антисептиком</a:t>
            </a: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4"/>
          <p:cNvSpPr/>
          <p:nvPr/>
        </p:nvSpPr>
        <p:spPr>
          <a:xfrm>
            <a:off x="1953339" y="3621286"/>
            <a:ext cx="11993404" cy="3125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00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Если нет возможности помыть руки, используйте антисептическое средство для рук.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657" y="4566523"/>
            <a:ext cx="976670" cy="1562814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1953339" y="4761786"/>
            <a:ext cx="2680335" cy="3051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dirty="0">
                <a:solidFill>
                  <a:srgbClr val="E5E0DF"/>
                </a:solidFill>
                <a:latin typeface="Arial" panose="020B0604020202020204" pitchFamily="34" charset="0"/>
                <a:ea typeface="Saira Medium" pitchFamily="34" charset="-122"/>
                <a:cs typeface="Arial" panose="020B0604020202020204" pitchFamily="34" charset="0"/>
              </a:rPr>
              <a:t>Ешьте здоровую пищу</a:t>
            </a: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6"/>
          <p:cNvSpPr/>
          <p:nvPr/>
        </p:nvSpPr>
        <p:spPr>
          <a:xfrm>
            <a:off x="1953339" y="5184100"/>
            <a:ext cx="11993404" cy="3125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00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Соблюдайте правила гигиены при приготовлении пищи. Не ешьте продукты, которые хранились неправильно.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3657" y="6129338"/>
            <a:ext cx="976670" cy="1562814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1953339" y="6324600"/>
            <a:ext cx="2441853" cy="3051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dirty="0">
                <a:solidFill>
                  <a:srgbClr val="E5E0DF"/>
                </a:solidFill>
                <a:latin typeface="Arial" panose="020B0604020202020204" pitchFamily="34" charset="0"/>
                <a:ea typeface="Saira Medium" pitchFamily="34" charset="-122"/>
                <a:cs typeface="Arial" panose="020B0604020202020204" pitchFamily="34" charset="0"/>
              </a:rPr>
              <a:t>Делайте прививки</a:t>
            </a: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8"/>
          <p:cNvSpPr/>
          <p:nvPr/>
        </p:nvSpPr>
        <p:spPr>
          <a:xfrm>
            <a:off x="1953339" y="6746915"/>
            <a:ext cx="11993404" cy="3125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00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Прививки помогают защитить от многих опасных заболеваний, вызванных вирусами.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BFDB5B3-7BA5-48A1-B3D1-7B29F9E6DB1B}"/>
              </a:ext>
            </a:extLst>
          </p:cNvPr>
          <p:cNvSpPr txBox="1"/>
          <p:nvPr/>
        </p:nvSpPr>
        <p:spPr>
          <a:xfrm>
            <a:off x="12743570" y="157433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521</Words>
  <Application>Microsoft Office PowerPoint</Application>
  <PresentationFormat>Произвольный</PresentationFormat>
  <Paragraphs>65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Calibri</vt:lpstr>
      <vt:lpstr>Arial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2024-12-09T18:28:38Z</dcterms:created>
  <dcterms:modified xsi:type="dcterms:W3CDTF">2024-12-09T18:34:26Z</dcterms:modified>
</cp:coreProperties>
</file>