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24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C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65362"/>
            <a:ext cx="7315199" cy="16872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8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Современные увлечения. Их возможности и риски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32915" y="1794818"/>
            <a:ext cx="6901542" cy="23199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Современный мир предлагает молодежи широкий спектр возможностей для увлечений и хобби. Однако с ростом разнообразия появляются и новые риски, с которыми необходимо уметь правильно взаимодействовать. Данная презентация поможет учащимся 9 класса изучить особенности современных увлечений, их потенциал для личностного развития, а также стратегии безопасного взаимодействия в рамках этих увлечений.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274BB5-F131-49F1-B732-7745FB011A2B}"/>
              </a:ext>
            </a:extLst>
          </p:cNvPr>
          <p:cNvSpPr txBox="1"/>
          <p:nvPr/>
        </p:nvSpPr>
        <p:spPr>
          <a:xfrm>
            <a:off x="7315200" y="4633973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«Современные увлечения. Их возможности и риски»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B460D-3140-48CF-BAA3-E3D063938B24}"/>
              </a:ext>
            </a:extLst>
          </p:cNvPr>
          <p:cNvSpPr txBox="1"/>
          <p:nvPr/>
        </p:nvSpPr>
        <p:spPr>
          <a:xfrm>
            <a:off x="195953" y="1885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1354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57727" y="3497104"/>
            <a:ext cx="11882438" cy="6149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385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Типология современных молодежных увлечений</a:t>
            </a:r>
            <a:endParaRPr lang="en-US" sz="3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31758" y="4634746"/>
            <a:ext cx="2459831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Творческие хобби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31758" y="5151239"/>
            <a:ext cx="4048363" cy="1672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Включают в себя рисование, музыку, танцы, фотографию и другие виды художественного самовыражения. Помогают раскрыть творческий потенциал и развить эстетический вкус.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297805" y="4634746"/>
            <a:ext cx="3621405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Интеллектуальные увлечения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297805" y="5151239"/>
            <a:ext cx="4048363" cy="1672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Например, чтение, настольные игры, робототехника и программирование. Способствуют развитию логического мышления, познавательной активности и любознательности.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863852" y="4634746"/>
            <a:ext cx="2459831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Спортивные хобби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63852" y="5151239"/>
            <a:ext cx="4048363" cy="2006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Включают командные и индивидуальные виды спорта, экстремальные виды активности. Помогают укрепить здоровье, развить физические качества и дисциплинированность.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4D56A-3C1A-4BC7-94EE-2DC37EA293D3}"/>
              </a:ext>
            </a:extLst>
          </p:cNvPr>
          <p:cNvSpPr txBox="1"/>
          <p:nvPr/>
        </p:nvSpPr>
        <p:spPr>
          <a:xfrm>
            <a:off x="195953" y="1885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4741" y="797600"/>
            <a:ext cx="13060918" cy="1318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en-US" sz="415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Возможности современных увлечений для личностного развития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05733" y="2452568"/>
            <a:ext cx="30480" cy="4979313"/>
          </a:xfrm>
          <a:prstGeom prst="roundRect">
            <a:avLst>
              <a:gd name="adj" fmla="val 110347"/>
            </a:avLst>
          </a:prstGeom>
          <a:solidFill>
            <a:srgbClr val="48446D"/>
          </a:solidFill>
          <a:ln/>
        </p:spPr>
      </p:sp>
      <p:sp>
        <p:nvSpPr>
          <p:cNvPr id="4" name="Shape 2"/>
          <p:cNvSpPr/>
          <p:nvPr/>
        </p:nvSpPr>
        <p:spPr>
          <a:xfrm>
            <a:off x="1342727" y="2941677"/>
            <a:ext cx="784741" cy="30480"/>
          </a:xfrm>
          <a:prstGeom prst="roundRect">
            <a:avLst>
              <a:gd name="adj" fmla="val 110347"/>
            </a:avLst>
          </a:prstGeom>
          <a:solidFill>
            <a:srgbClr val="48446D"/>
          </a:solidFill>
          <a:ln/>
        </p:spPr>
      </p:sp>
      <p:sp>
        <p:nvSpPr>
          <p:cNvPr id="5" name="Shape 3"/>
          <p:cNvSpPr/>
          <p:nvPr/>
        </p:nvSpPr>
        <p:spPr>
          <a:xfrm>
            <a:off x="868740" y="2704743"/>
            <a:ext cx="504468" cy="504468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</p:sp>
      <p:sp>
        <p:nvSpPr>
          <p:cNvPr id="6" name="Text 4"/>
          <p:cNvSpPr/>
          <p:nvPr/>
        </p:nvSpPr>
        <p:spPr>
          <a:xfrm>
            <a:off x="1070431" y="2798683"/>
            <a:ext cx="100965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54104" y="2676763"/>
            <a:ext cx="2637830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Самореализация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54104" y="3140988"/>
            <a:ext cx="11491555" cy="358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Увлечения позволяют подросткам раскрыть свои таланты и способности, найти сферу самовыражения.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42727" y="4437102"/>
            <a:ext cx="784741" cy="30480"/>
          </a:xfrm>
          <a:prstGeom prst="roundRect">
            <a:avLst>
              <a:gd name="adj" fmla="val 110347"/>
            </a:avLst>
          </a:prstGeom>
          <a:solidFill>
            <a:srgbClr val="48446D"/>
          </a:solidFill>
          <a:ln/>
        </p:spPr>
      </p:sp>
      <p:sp>
        <p:nvSpPr>
          <p:cNvPr id="10" name="Shape 8"/>
          <p:cNvSpPr/>
          <p:nvPr/>
        </p:nvSpPr>
        <p:spPr>
          <a:xfrm>
            <a:off x="868740" y="4200168"/>
            <a:ext cx="504468" cy="504468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</p:sp>
      <p:sp>
        <p:nvSpPr>
          <p:cNvPr id="11" name="Text 9"/>
          <p:cNvSpPr/>
          <p:nvPr/>
        </p:nvSpPr>
        <p:spPr>
          <a:xfrm>
            <a:off x="1040428" y="4294108"/>
            <a:ext cx="161092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54104" y="4172188"/>
            <a:ext cx="2637830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Саморазвитие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54104" y="4636413"/>
            <a:ext cx="114915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Процесс занятия хобби стимулирует приобретение новых знаний и навыков, которые могут пригодиться в будущем.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42727" y="6291143"/>
            <a:ext cx="784741" cy="30480"/>
          </a:xfrm>
          <a:prstGeom prst="roundRect">
            <a:avLst>
              <a:gd name="adj" fmla="val 110347"/>
            </a:avLst>
          </a:prstGeom>
          <a:solidFill>
            <a:srgbClr val="48446D"/>
          </a:solidFill>
          <a:ln/>
        </p:spPr>
      </p:sp>
      <p:sp>
        <p:nvSpPr>
          <p:cNvPr id="15" name="Shape 13"/>
          <p:cNvSpPr/>
          <p:nvPr/>
        </p:nvSpPr>
        <p:spPr>
          <a:xfrm>
            <a:off x="868740" y="6054209"/>
            <a:ext cx="504468" cy="504468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</p:sp>
      <p:sp>
        <p:nvSpPr>
          <p:cNvPr id="16" name="Text 14"/>
          <p:cNvSpPr/>
          <p:nvPr/>
        </p:nvSpPr>
        <p:spPr>
          <a:xfrm>
            <a:off x="1038761" y="6148149"/>
            <a:ext cx="164306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54104" y="6026229"/>
            <a:ext cx="2637830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Коммуникация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54104" y="6490454"/>
            <a:ext cx="114915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Многие увлечения предполагают взаимодействие с единомышленниками, развивая навыки социального общения.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61405E-B3F6-41A4-816B-DDD0C6B187A7}"/>
              </a:ext>
            </a:extLst>
          </p:cNvPr>
          <p:cNvSpPr txBox="1"/>
          <p:nvPr/>
        </p:nvSpPr>
        <p:spPr>
          <a:xfrm>
            <a:off x="195953" y="1885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006316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Риски и потенциальные опасности современных увлечений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304252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4" name="Text 2"/>
          <p:cNvSpPr/>
          <p:nvPr/>
        </p:nvSpPr>
        <p:spPr>
          <a:xfrm>
            <a:off x="1052989" y="3142774"/>
            <a:ext cx="107871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615559" y="30425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Зависимость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615559" y="3538061"/>
            <a:ext cx="3380899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Чрезмерное увлечение хобби может перерасти в зависимость, негативно влияя на учебу, здоровье и социальную жизнь.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35773" y="304252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8" name="Text 6"/>
          <p:cNvSpPr/>
          <p:nvPr/>
        </p:nvSpPr>
        <p:spPr>
          <a:xfrm>
            <a:off x="5419011" y="3142774"/>
            <a:ext cx="172045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013609" y="3042523"/>
            <a:ext cx="336494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Психологический стресс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013609" y="3538061"/>
            <a:ext cx="3380899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Высокая конкуренция и ожидания в некоторых увлечениях могут вызывать тревожность и эмоциональное выгорание.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33823" y="304252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2" name="Text 10"/>
          <p:cNvSpPr/>
          <p:nvPr/>
        </p:nvSpPr>
        <p:spPr>
          <a:xfrm>
            <a:off x="9815393" y="3142774"/>
            <a:ext cx="175379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411658" y="3042523"/>
            <a:ext cx="312027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Физическая опасность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411658" y="3538061"/>
            <a:ext cx="3380899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Экстремальные виды спорта и хобби связаны с высоким риском травм, которые могут нанести серьезный урон здоровью.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37724" y="596169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6" name="Text 14"/>
          <p:cNvSpPr/>
          <p:nvPr/>
        </p:nvSpPr>
        <p:spPr>
          <a:xfrm>
            <a:off x="1015127" y="6061948"/>
            <a:ext cx="183594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615559" y="5961698"/>
            <a:ext cx="292286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Финансовые затраты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615559" y="6457236"/>
            <a:ext cx="121771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Занятие многими современными увлечениями требует значительных финансовых вложений, что может стать обременительным для семейного бюджета.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5FB0A1-6687-4904-9761-AEA6858A9CD7}"/>
              </a:ext>
            </a:extLst>
          </p:cNvPr>
          <p:cNvSpPr txBox="1"/>
          <p:nvPr/>
        </p:nvSpPr>
        <p:spPr>
          <a:xfrm>
            <a:off x="195953" y="1885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96885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Коммуникативные риски в современных увлечениях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563892"/>
            <a:ext cx="6357818" cy="2506266"/>
          </a:xfrm>
          <a:prstGeom prst="roundRect">
            <a:avLst>
              <a:gd name="adj" fmla="val 1433"/>
            </a:avLst>
          </a:prstGeom>
          <a:solidFill>
            <a:srgbClr val="2F2B54"/>
          </a:solidFill>
          <a:ln/>
        </p:spPr>
      </p:sp>
      <p:sp>
        <p:nvSpPr>
          <p:cNvPr id="4" name="Text 2"/>
          <p:cNvSpPr/>
          <p:nvPr/>
        </p:nvSpPr>
        <p:spPr>
          <a:xfrm>
            <a:off x="1077039" y="280320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Кибербуллинг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77039" y="3298746"/>
            <a:ext cx="58791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Травля и запугивание в онлайн-сообществах, связанных с увлечениями, может нанести серьезный психологический вред подросткам.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34858" y="2563892"/>
            <a:ext cx="6357818" cy="2506266"/>
          </a:xfrm>
          <a:prstGeom prst="roundRect">
            <a:avLst>
              <a:gd name="adj" fmla="val 1433"/>
            </a:avLst>
          </a:prstGeom>
          <a:solidFill>
            <a:srgbClr val="2F2B54"/>
          </a:solidFill>
          <a:ln/>
        </p:spPr>
      </p:sp>
      <p:sp>
        <p:nvSpPr>
          <p:cNvPr id="7" name="Text 5"/>
          <p:cNvSpPr/>
          <p:nvPr/>
        </p:nvSpPr>
        <p:spPr>
          <a:xfrm>
            <a:off x="7674173" y="280320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Манипуляции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74173" y="3298746"/>
            <a:ext cx="587918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Недобросовестные люди могут использовать увлечения для вовлечения молодежи в противоправную деятельность или финансовые махинации.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37724" y="5309473"/>
            <a:ext cx="6357818" cy="2123242"/>
          </a:xfrm>
          <a:prstGeom prst="roundRect">
            <a:avLst>
              <a:gd name="adj" fmla="val 1691"/>
            </a:avLst>
          </a:prstGeom>
          <a:solidFill>
            <a:srgbClr val="2F2B54"/>
          </a:solidFill>
          <a:ln/>
        </p:spPr>
      </p:sp>
      <p:sp>
        <p:nvSpPr>
          <p:cNvPr id="10" name="Text 8"/>
          <p:cNvSpPr/>
          <p:nvPr/>
        </p:nvSpPr>
        <p:spPr>
          <a:xfrm>
            <a:off x="1077039" y="554878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Конфликты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77039" y="6044327"/>
            <a:ext cx="58791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Столкновение различных взглядов и ценностей в рамках одного увлечения может привести к напряженности и разногласиям.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34858" y="5309473"/>
            <a:ext cx="6357818" cy="2123242"/>
          </a:xfrm>
          <a:prstGeom prst="roundRect">
            <a:avLst>
              <a:gd name="adj" fmla="val 1691"/>
            </a:avLst>
          </a:prstGeom>
          <a:solidFill>
            <a:srgbClr val="2F2B54"/>
          </a:solidFill>
          <a:ln/>
        </p:spPr>
      </p:sp>
      <p:sp>
        <p:nvSpPr>
          <p:cNvPr id="13" name="Text 11"/>
          <p:cNvSpPr/>
          <p:nvPr/>
        </p:nvSpPr>
        <p:spPr>
          <a:xfrm>
            <a:off x="7674173" y="5548789"/>
            <a:ext cx="305264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Социальная изоляция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674173" y="6044327"/>
            <a:ext cx="58791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Чрезмерное погружение в виртуальные миры, связанные с увлечениями, может ослаблять социальные связи подростков.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AFDFA-ABA7-490F-8568-8CF29EC12A5C}"/>
              </a:ext>
            </a:extLst>
          </p:cNvPr>
          <p:cNvSpPr txBox="1"/>
          <p:nvPr/>
        </p:nvSpPr>
        <p:spPr>
          <a:xfrm>
            <a:off x="195953" y="1885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0693" y="614720"/>
            <a:ext cx="13069014" cy="1312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en-US" sz="410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Стратегии безопасного взаимодействия в рамках современных хобби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93" y="2261354"/>
            <a:ext cx="1115258" cy="178450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30517" y="2484358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Баланс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30517" y="2946202"/>
            <a:ext cx="11619190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Важно найти гармоничное сочетание увлечений с учебой, здоровым образом жизни и социальным взаимодействием.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93" y="4045863"/>
            <a:ext cx="1115258" cy="178450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30517" y="4268867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Осведомленность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30517" y="4730710"/>
            <a:ext cx="11619190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Необходимо быть в курсе возможных рисков, связанных с конкретным увлечением, и предпринимать меры предосторожности.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93" y="5830372"/>
            <a:ext cx="1115258" cy="178450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30517" y="6053376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Ответственность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30517" y="6515219"/>
            <a:ext cx="11619190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Подростки должны проявлять зрелость и ответственность при занятии хобби, следуя правилам безопасности.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8772F0-B398-426D-B31B-67CEECFA4E0E}"/>
              </a:ext>
            </a:extLst>
          </p:cNvPr>
          <p:cNvSpPr txBox="1"/>
          <p:nvPr/>
        </p:nvSpPr>
        <p:spPr>
          <a:xfrm>
            <a:off x="195953" y="1885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3944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983" y="2733437"/>
            <a:ext cx="13376434" cy="1053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3300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Практические рекомендации по безопасной реализации молодежных увлечений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83" y="4056102"/>
            <a:ext cx="447794" cy="44779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6983" y="4682966"/>
            <a:ext cx="2107763" cy="263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Изучение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26983" y="5053727"/>
            <a:ext cx="6553795" cy="573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Тщательно изучайте особенности, правила и возможные опасности выбранного увлечения.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503" y="4056102"/>
            <a:ext cx="447794" cy="44779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49503" y="4682966"/>
            <a:ext cx="2107763" cy="263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Коммуникация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7449503" y="5053727"/>
            <a:ext cx="6553914" cy="573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Открыто обсуждайте с родителями и друзьями свои увлечения, прислушивайтесь к их советам.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83" y="6164580"/>
            <a:ext cx="447794" cy="44779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6983" y="6791444"/>
            <a:ext cx="2107763" cy="263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Тайм-менеджмент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626983" y="7162205"/>
            <a:ext cx="6553795" cy="573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Распределяйте время так, чтобы хобби не вытесняло другие важные сферы жизни.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9503" y="6164580"/>
            <a:ext cx="447794" cy="44779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49503" y="6791444"/>
            <a:ext cx="2107763" cy="263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D9E1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Безопасность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449503" y="7162205"/>
            <a:ext cx="6553914" cy="573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Arial" panose="020B0604020202020204" pitchFamily="34" charset="0"/>
                <a:ea typeface="Martel Sans Light" pitchFamily="34" charset="-122"/>
                <a:cs typeface="Arial" panose="020B0604020202020204" pitchFamily="34" charset="0"/>
              </a:rPr>
              <a:t>Всегда следуйте правилам техники безопасности и избегайте рискованного поведения.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176F04-C141-4916-A666-346AA6C8F5BD}"/>
              </a:ext>
            </a:extLst>
          </p:cNvPr>
          <p:cNvSpPr txBox="1"/>
          <p:nvPr/>
        </p:nvSpPr>
        <p:spPr>
          <a:xfrm>
            <a:off x="195953" y="18854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526</Words>
  <Application>Microsoft Office PowerPoint</Application>
  <PresentationFormat>Произвольный</PresentationFormat>
  <Paragraphs>74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2024-11-28T17:06:12Z</dcterms:created>
  <dcterms:modified xsi:type="dcterms:W3CDTF">2024-11-28T17:10:30Z</dcterms:modified>
</cp:coreProperties>
</file>