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7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36177"/>
            <a:ext cx="7315199" cy="2347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300"/>
              </a:lnSpc>
              <a:buNone/>
            </a:pPr>
            <a:r>
              <a:rPr lang="en-US" sz="40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Россия комфортная: энергетика - профориентационный урок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22029" y="2434336"/>
            <a:ext cx="6901542" cy="2526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В современном мире энергетика играет ключевую роль в обеспечении комфортной жизни людей и развитии экономики. Россия, как одна из ведущих энергетических держав, предлагает широкий спектр профессиональных возможностей в этой сфере. В рамках данного профориентационного урока мы рассмотрим основные аспекты энергетической отрасли России, профессиональный ландшафт, необходимые компетенции и образовательные траектории для молодых специалистов.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903EB-BC37-4584-8B02-E9D861B88D06}"/>
              </a:ext>
            </a:extLst>
          </p:cNvPr>
          <p:cNvSpPr txBox="1"/>
          <p:nvPr/>
        </p:nvSpPr>
        <p:spPr>
          <a:xfrm>
            <a:off x="217726" y="1749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885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4733" y="3293626"/>
            <a:ext cx="9599890" cy="609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Теоретический блок: Энергетика России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24733" y="4446032"/>
            <a:ext cx="465892" cy="465892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5" name="Text 2"/>
          <p:cNvSpPr/>
          <p:nvPr/>
        </p:nvSpPr>
        <p:spPr>
          <a:xfrm>
            <a:off x="912733" y="4532828"/>
            <a:ext cx="89773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1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397675" y="4446032"/>
            <a:ext cx="2819162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Разнообразие ресурсов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397675" y="4874657"/>
            <a:ext cx="3582710" cy="19873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Россия обладает огромными запасами нефти, газа, угля, гидроресурсов и возобновляемых источников энергии, что позволяет ей быть одним из ведущих игроков на мировом энергетическом рынке.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187434" y="4446032"/>
            <a:ext cx="465892" cy="465892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9" name="Text 6"/>
          <p:cNvSpPr/>
          <p:nvPr/>
        </p:nvSpPr>
        <p:spPr>
          <a:xfrm>
            <a:off x="5340191" y="4532828"/>
            <a:ext cx="160258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2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860375" y="4446032"/>
            <a:ext cx="3438406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Инновационные технологии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860375" y="4874657"/>
            <a:ext cx="3582710" cy="2649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Российские энергетические компании активно внедряют современные технологии, такие как цифровизация, автоматизация и использование возобновляемых источников, для повышения эффективности и экологичности производства.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650135" y="4446032"/>
            <a:ext cx="465892" cy="465892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13" name="Text 10"/>
          <p:cNvSpPr/>
          <p:nvPr/>
        </p:nvSpPr>
        <p:spPr>
          <a:xfrm>
            <a:off x="9797415" y="4532828"/>
            <a:ext cx="171331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3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323076" y="4446032"/>
            <a:ext cx="2607945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Глобальное значение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323076" y="4874657"/>
            <a:ext cx="3582710" cy="19873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Энергетика является ключевым сектором российской экономики, обеспечивая энергетическую безопасность и стабильность не только внутри страны, но и на мировом уровне.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9A966A-4BCE-469B-8D2B-67DE8D9DA913}"/>
              </a:ext>
            </a:extLst>
          </p:cNvPr>
          <p:cNvSpPr txBox="1"/>
          <p:nvPr/>
        </p:nvSpPr>
        <p:spPr>
          <a:xfrm>
            <a:off x="217726" y="1749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559243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Профессиональный ландшафт энергетической отрасли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3565565"/>
            <a:ext cx="314527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Добыча и переработка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4156829"/>
            <a:ext cx="3928586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Геологи, нефтяники, газовики, горные инженеры, технологи, лаборанты - эти специалисты занимаются разведкой, добычей, транспортировкой и переработкой энергоресурсов.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57813" y="3565565"/>
            <a:ext cx="391251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Генерация и распределение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57813" y="4156829"/>
            <a:ext cx="3928586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Инженеры-энергетики, электрики, диспетчеры, специалисты по эксплуатации и ремонту оборудования - они отвечают за производство, передачу и распределение электроэнергии.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7901" y="3565565"/>
            <a:ext cx="353960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Управление и инновации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7901" y="4156829"/>
            <a:ext cx="3928586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Экономисты, менеджеры, IT-специалисты, инженеры-проектировщики - они занимаются стратегическим планированием, управлением проектами, внедрением новых технологий.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FC994F-4911-478E-A9DC-66DA331EDF3D}"/>
              </a:ext>
            </a:extLst>
          </p:cNvPr>
          <p:cNvSpPr txBox="1"/>
          <p:nvPr/>
        </p:nvSpPr>
        <p:spPr>
          <a:xfrm>
            <a:off x="217726" y="1749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0687" y="741402"/>
            <a:ext cx="13169027" cy="1228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Профессиональные компетенции и образовательные траектории</a:t>
            </a:r>
            <a:endParaRPr lang="en-US" sz="3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032391" y="2282547"/>
            <a:ext cx="22860" cy="4302681"/>
          </a:xfrm>
          <a:prstGeom prst="roundRect">
            <a:avLst>
              <a:gd name="adj" fmla="val 136992"/>
            </a:avLst>
          </a:prstGeom>
          <a:solidFill>
            <a:srgbClr val="D9CECE"/>
          </a:solidFill>
          <a:ln/>
        </p:spPr>
      </p:sp>
      <p:sp>
        <p:nvSpPr>
          <p:cNvPr id="4" name="Shape 2"/>
          <p:cNvSpPr/>
          <p:nvPr/>
        </p:nvSpPr>
        <p:spPr>
          <a:xfrm>
            <a:off x="1255812" y="2740700"/>
            <a:ext cx="730687" cy="22860"/>
          </a:xfrm>
          <a:prstGeom prst="roundRect">
            <a:avLst>
              <a:gd name="adj" fmla="val 136992"/>
            </a:avLst>
          </a:prstGeom>
          <a:solidFill>
            <a:srgbClr val="D9CECE"/>
          </a:solidFill>
          <a:ln/>
        </p:spPr>
      </p:sp>
      <p:sp>
        <p:nvSpPr>
          <p:cNvPr id="5" name="Shape 3"/>
          <p:cNvSpPr/>
          <p:nvPr/>
        </p:nvSpPr>
        <p:spPr>
          <a:xfrm>
            <a:off x="808970" y="2517338"/>
            <a:ext cx="469702" cy="469702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6" name="Text 4"/>
          <p:cNvSpPr/>
          <p:nvPr/>
        </p:nvSpPr>
        <p:spPr>
          <a:xfrm>
            <a:off x="998518" y="2604730"/>
            <a:ext cx="90488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1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192060" y="2491264"/>
            <a:ext cx="3214807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Технические компетенции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192060" y="2923461"/>
            <a:ext cx="11707654" cy="668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Глубокие знания в области физики, химии, математики, инженерного дела, эксплуатации и обслуживания оборудования.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255812" y="4467225"/>
            <a:ext cx="730687" cy="22860"/>
          </a:xfrm>
          <a:prstGeom prst="roundRect">
            <a:avLst>
              <a:gd name="adj" fmla="val 136992"/>
            </a:avLst>
          </a:prstGeom>
          <a:solidFill>
            <a:srgbClr val="D9CECE"/>
          </a:solidFill>
          <a:ln/>
        </p:spPr>
      </p:sp>
      <p:sp>
        <p:nvSpPr>
          <p:cNvPr id="10" name="Shape 8"/>
          <p:cNvSpPr/>
          <p:nvPr/>
        </p:nvSpPr>
        <p:spPr>
          <a:xfrm>
            <a:off x="808970" y="4243864"/>
            <a:ext cx="469702" cy="469702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11" name="Text 9"/>
          <p:cNvSpPr/>
          <p:nvPr/>
        </p:nvSpPr>
        <p:spPr>
          <a:xfrm>
            <a:off x="963037" y="4331256"/>
            <a:ext cx="161568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2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192060" y="4217789"/>
            <a:ext cx="2951917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Управленческие навыки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192060" y="4649986"/>
            <a:ext cx="11707654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Умение планировать, организовывать, принимать решения, работать в команде, эффективно коммуницировать.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255812" y="5859661"/>
            <a:ext cx="730687" cy="22860"/>
          </a:xfrm>
          <a:prstGeom prst="roundRect">
            <a:avLst>
              <a:gd name="adj" fmla="val 136992"/>
            </a:avLst>
          </a:prstGeom>
          <a:solidFill>
            <a:srgbClr val="D9CECE"/>
          </a:solidFill>
          <a:ln/>
        </p:spPr>
      </p:sp>
      <p:sp>
        <p:nvSpPr>
          <p:cNvPr id="15" name="Shape 13"/>
          <p:cNvSpPr/>
          <p:nvPr/>
        </p:nvSpPr>
        <p:spPr>
          <a:xfrm>
            <a:off x="808970" y="5636300"/>
            <a:ext cx="469702" cy="469702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16" name="Text 14"/>
          <p:cNvSpPr/>
          <p:nvPr/>
        </p:nvSpPr>
        <p:spPr>
          <a:xfrm>
            <a:off x="957441" y="5723692"/>
            <a:ext cx="172760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3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192060" y="5610225"/>
            <a:ext cx="3348037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Инновационное мышление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192060" y="6042422"/>
            <a:ext cx="11707654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Способность находить нестандартные решения, внедрять новые технологии, оптимизировать существующие процессы.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30687" y="6820019"/>
            <a:ext cx="13169027" cy="668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Для получения необходимых компетенций школьники могут выбрать такие образовательные траектории, как инженерно-технические, естественнонаучные и экономические направления в высших учебных заведениях.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88F25F-3F63-4E17-B973-071CD7F780C8}"/>
              </a:ext>
            </a:extLst>
          </p:cNvPr>
          <p:cNvSpPr txBox="1"/>
          <p:nvPr/>
        </p:nvSpPr>
        <p:spPr>
          <a:xfrm>
            <a:off x="217726" y="1749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0333" y="1249085"/>
            <a:ext cx="12808387" cy="6388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Профориентация 6-7 класс (возраст детей 11-13 лет)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60333" y="2213848"/>
            <a:ext cx="4225171" cy="2970014"/>
          </a:xfrm>
          <a:prstGeom prst="roundRect">
            <a:avLst>
              <a:gd name="adj" fmla="val 1097"/>
            </a:avLst>
          </a:prstGeom>
          <a:solidFill>
            <a:srgbClr val="F3E8E8"/>
          </a:solidFill>
          <a:ln/>
        </p:spPr>
      </p:sp>
      <p:sp>
        <p:nvSpPr>
          <p:cNvPr id="4" name="Text 2"/>
          <p:cNvSpPr/>
          <p:nvPr/>
        </p:nvSpPr>
        <p:spPr>
          <a:xfrm>
            <a:off x="977503" y="2431018"/>
            <a:ext cx="2913697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Знакомство с отраслью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977503" y="2880717"/>
            <a:ext cx="3790831" cy="2085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Организация экскурсий на энергетические объекты, встречи с профессионалами, просмотр тематических фильмов и презентаций, чтобы дети могли познакомиться с миром энергетики.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02674" y="2213848"/>
            <a:ext cx="4225171" cy="2970014"/>
          </a:xfrm>
          <a:prstGeom prst="roundRect">
            <a:avLst>
              <a:gd name="adj" fmla="val 1097"/>
            </a:avLst>
          </a:prstGeom>
          <a:solidFill>
            <a:srgbClr val="F3E8E8"/>
          </a:solidFill>
          <a:ln/>
        </p:spPr>
      </p:sp>
      <p:sp>
        <p:nvSpPr>
          <p:cNvPr id="7" name="Text 5"/>
          <p:cNvSpPr/>
          <p:nvPr/>
        </p:nvSpPr>
        <p:spPr>
          <a:xfrm>
            <a:off x="5419844" y="2431018"/>
            <a:ext cx="3400544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Развитие базовых навыков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19844" y="2880717"/>
            <a:ext cx="3790831" cy="1738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Акцент на развитии логического мышления, математических способностей, пространственного воображения и интереса к научно-техническим дисциплинам.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5015" y="2213848"/>
            <a:ext cx="4225171" cy="2970014"/>
          </a:xfrm>
          <a:prstGeom prst="roundRect">
            <a:avLst>
              <a:gd name="adj" fmla="val 1097"/>
            </a:avLst>
          </a:prstGeom>
          <a:solidFill>
            <a:srgbClr val="F3E8E8"/>
          </a:solidFill>
          <a:ln/>
        </p:spPr>
      </p:sp>
      <p:sp>
        <p:nvSpPr>
          <p:cNvPr id="10" name="Text 8"/>
          <p:cNvSpPr/>
          <p:nvPr/>
        </p:nvSpPr>
        <p:spPr>
          <a:xfrm>
            <a:off x="9862185" y="2431018"/>
            <a:ext cx="3361492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Профессиональные пробы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62185" y="2880717"/>
            <a:ext cx="3790831" cy="1738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Организация профессиональных проб, мастер-классов и игр, позволяющих детям попробовать себя в различных ролях и сферах энергетики.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60333" y="5401032"/>
            <a:ext cx="13109734" cy="1579364"/>
          </a:xfrm>
          <a:prstGeom prst="roundRect">
            <a:avLst>
              <a:gd name="adj" fmla="val 2063"/>
            </a:avLst>
          </a:prstGeom>
          <a:solidFill>
            <a:srgbClr val="F3E8E8"/>
          </a:solidFill>
          <a:ln/>
        </p:spPr>
      </p:sp>
      <p:sp>
        <p:nvSpPr>
          <p:cNvPr id="13" name="Text 11"/>
          <p:cNvSpPr/>
          <p:nvPr/>
        </p:nvSpPr>
        <p:spPr>
          <a:xfrm>
            <a:off x="977503" y="5618202"/>
            <a:ext cx="4610100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Профориентационное тестирование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77503" y="6067901"/>
            <a:ext cx="12675394" cy="695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Проведение профориентационного тестирования, выявление склонностей и интересов, обсуждение результатов с психологами и родителями.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534981-11CF-4167-96B2-86374A62DCC8}"/>
              </a:ext>
            </a:extLst>
          </p:cNvPr>
          <p:cNvSpPr txBox="1"/>
          <p:nvPr/>
        </p:nvSpPr>
        <p:spPr>
          <a:xfrm>
            <a:off x="217726" y="1749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6765" y="618173"/>
            <a:ext cx="13056870" cy="1322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Профориентация 8-9 класс (возраст подростков 13-15 лет)</a:t>
            </a:r>
            <a:endParaRPr lang="en-US" sz="4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65" y="2277666"/>
            <a:ext cx="561975" cy="5619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86765" y="3064431"/>
            <a:ext cx="4931688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Профессиональное самоопределение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86765" y="3529727"/>
            <a:ext cx="6359843" cy="1078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Помощь в выборе профильных предметов, погружение в специфику различных профессий в энергетике через профессиональные пробы и встречи с экспертами.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792" y="2277666"/>
            <a:ext cx="561975" cy="5619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83792" y="3064431"/>
            <a:ext cx="2644735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Углубление знаний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483792" y="3529727"/>
            <a:ext cx="6359843" cy="1078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Организация дополнительных занятий, факультативов и кружков по предметам, связанным с энергетикой (физика, химия, информатика и т.д.).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65" y="5282803"/>
            <a:ext cx="561975" cy="56197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86765" y="6069568"/>
            <a:ext cx="2644735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Построение связей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86765" y="6534864"/>
            <a:ext cx="6359843" cy="1078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Участие в профильных олимпиадах, конкурсах, конференциях, налаживание контактов с профессионалами отрасли.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3792" y="5282803"/>
            <a:ext cx="561975" cy="56197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83792" y="6069568"/>
            <a:ext cx="2644735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Выбор образования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483792" y="6534864"/>
            <a:ext cx="6359843" cy="1078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Помощь в определении подходящих учебных заведений и образовательных программ для дальнейшего профессионального развития.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535B2E-464E-4F11-90A2-A4F69B8D610F}"/>
              </a:ext>
            </a:extLst>
          </p:cNvPr>
          <p:cNvSpPr txBox="1"/>
          <p:nvPr/>
        </p:nvSpPr>
        <p:spPr>
          <a:xfrm>
            <a:off x="217726" y="1749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257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67214" y="2472809"/>
            <a:ext cx="10888266" cy="4766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50"/>
              </a:lnSpc>
              <a:buNone/>
            </a:pPr>
            <a:r>
              <a:rPr lang="en-US" sz="30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Профориентация 10-11 класс (возраст подростков 15-17 лет)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14" y="3192423"/>
            <a:ext cx="810220" cy="129647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20441" y="3354467"/>
            <a:ext cx="3556635" cy="238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Профессиональное самоопределение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620441" y="3689866"/>
            <a:ext cx="12442746" cy="259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Окончательный выбор направления и специализации в энергетической отрасли.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14" y="4488894"/>
            <a:ext cx="810220" cy="129647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620441" y="4650938"/>
            <a:ext cx="2288738" cy="238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Углубленная подготовка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620441" y="4986338"/>
            <a:ext cx="12442746" cy="259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Профильное обучение, участие в специализированных программах, прохождение стажировок.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214" y="5785366"/>
            <a:ext cx="810220" cy="129647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620441" y="5947410"/>
            <a:ext cx="1969651" cy="238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Построение карьеры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620441" y="6282809"/>
            <a:ext cx="12442746" cy="259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Помощь в трудоустройстве, консультации по вопросам развития карьеры.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567214" y="7264122"/>
            <a:ext cx="13495973" cy="518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На заключительном этапе профориентации старшеклассники могут окончательно определиться со своими карьерными предпочтениями, пройти углубленную подготовку по выбранному направлению и получить практические навыки, необходимые для успешного старта в энергетической отрасли.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947185-22A5-42AC-AEDD-7D6DE29588B1}"/>
              </a:ext>
            </a:extLst>
          </p:cNvPr>
          <p:cNvSpPr txBox="1"/>
          <p:nvPr/>
        </p:nvSpPr>
        <p:spPr>
          <a:xfrm>
            <a:off x="217726" y="1749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612</Words>
  <Application>Microsoft Office PowerPoint</Application>
  <PresentationFormat>Произвольный</PresentationFormat>
  <Paragraphs>70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2024-11-29T16:41:36Z</dcterms:created>
  <dcterms:modified xsi:type="dcterms:W3CDTF">2024-11-29T16:45:33Z</dcterms:modified>
</cp:coreProperties>
</file>