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02104"/>
            <a:ext cx="7315200" cy="167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00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Основы финансовой грамотности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39486" y="1976322"/>
            <a:ext cx="6912428" cy="3244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Финансовая грамотность - это важный набор знаний и навыков, необходимых для принятия обоснованных финансовых решений и управления личными финансами. В ходе этого классного часа мы рассмотрим основные принципы финансовой грамотности, которые помогут вам научиться эффективно планировать свой бюджет, управлять своими сбережениями и инвестициями, а также избегать финансовых рисков.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DF665-AE13-4E24-94F0-5852BEDC43CC}"/>
              </a:ext>
            </a:extLst>
          </p:cNvPr>
          <p:cNvSpPr txBox="1"/>
          <p:nvPr/>
        </p:nvSpPr>
        <p:spPr>
          <a:xfrm>
            <a:off x="0" y="5073651"/>
            <a:ext cx="7315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9 классе по теме: "Основы финансовой грамотности"</a:t>
            </a:r>
          </a:p>
          <a:p>
            <a:pPr algn="ctr"/>
            <a:r>
              <a:rPr lang="ru-RU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E5A3D-6B08-4D37-B1E2-5FDC2A375469}"/>
              </a:ext>
            </a:extLst>
          </p:cNvPr>
          <p:cNvSpPr txBox="1"/>
          <p:nvPr/>
        </p:nvSpPr>
        <p:spPr>
          <a:xfrm>
            <a:off x="12768932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872258"/>
            <a:ext cx="784729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Личный финансовый план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3175159"/>
            <a:ext cx="285654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Постановка целей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3764875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Начните с определения своих краткосрочных и долгосрочных финансовых целей. Это может быть накопление на крупную покупку, погашение долгов или сбережение на будущее.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72695" y="3175159"/>
            <a:ext cx="383536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Учет доходов и расходов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72695" y="3764875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Ведите подробный учет всех своих денежных потоков - от заработной платы до повседневных трат. Это позволит вам понять, куда именно уходят ваши средства.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81354" y="3175159"/>
            <a:ext cx="379773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Распределение бюджета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81354" y="3764875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Составьте бюджет, распределив свои доходы между основными статьями расходов, такими как жилье, питание, транспорт, развлечения и сбережения.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59A6D-E9CD-43B9-89EC-F0854BAA2216}"/>
              </a:ext>
            </a:extLst>
          </p:cNvPr>
          <p:cNvSpPr txBox="1"/>
          <p:nvPr/>
        </p:nvSpPr>
        <p:spPr>
          <a:xfrm>
            <a:off x="12768932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942975"/>
            <a:ext cx="558522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Банковские услуги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64037" y="2276713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389823"/>
            <a:ext cx="12942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1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66280" y="2276713"/>
            <a:ext cx="33339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Виды банковских счетов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66280" y="3110627"/>
            <a:ext cx="3333988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Дебетовые, кредитные, сберегательные и депозитные счета - каждый из них имеет свои особенности и преимущества.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47084" y="2276713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8" name="Text 6"/>
          <p:cNvSpPr/>
          <p:nvPr/>
        </p:nvSpPr>
        <p:spPr>
          <a:xfrm>
            <a:off x="5427940" y="2389823"/>
            <a:ext cx="19359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2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49328" y="227671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Кредитование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49328" y="2767727"/>
            <a:ext cx="3333988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Банковские кредиты, ипотека и потребительское кредитование могут помочь в крупных покупках, но требуют тщательного планирования.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0132" y="2276713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2" name="Text 10"/>
          <p:cNvSpPr/>
          <p:nvPr/>
        </p:nvSpPr>
        <p:spPr>
          <a:xfrm>
            <a:off x="9809202" y="2389823"/>
            <a:ext cx="197168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3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432375" y="2276713"/>
            <a:ext cx="284809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Банковские карты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32375" y="2767727"/>
            <a:ext cx="3333988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Дебетовые, кредитные и предоплаченные карты предлагают различные возможности для управления личными финансами.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64037" y="6005393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6" name="Text 14"/>
          <p:cNvSpPr/>
          <p:nvPr/>
        </p:nvSpPr>
        <p:spPr>
          <a:xfrm>
            <a:off x="1034296" y="6118503"/>
            <a:ext cx="214908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4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666280" y="6005393"/>
            <a:ext cx="391072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Дистанционные сервисы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666280" y="6496407"/>
            <a:ext cx="121000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Интернет-банкинг, мобильные приложения и банкоматы делают многие банковские операции более удобными и доступными.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03F5B4-98E5-4781-92C1-1CE7330F1A87}"/>
              </a:ext>
            </a:extLst>
          </p:cNvPr>
          <p:cNvSpPr txBox="1"/>
          <p:nvPr/>
        </p:nvSpPr>
        <p:spPr>
          <a:xfrm>
            <a:off x="12768932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678894"/>
            <a:ext cx="1027176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Налогообложение физических лиц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219081" y="1734979"/>
            <a:ext cx="30480" cy="5817870"/>
          </a:xfrm>
          <a:prstGeom prst="roundRect">
            <a:avLst>
              <a:gd name="adj" fmla="val 1215000"/>
            </a:avLst>
          </a:prstGeom>
          <a:solidFill>
            <a:srgbClr val="5F5F63"/>
          </a:solidFill>
          <a:ln/>
        </p:spPr>
      </p:sp>
      <p:sp>
        <p:nvSpPr>
          <p:cNvPr id="4" name="Shape 2"/>
          <p:cNvSpPr/>
          <p:nvPr/>
        </p:nvSpPr>
        <p:spPr>
          <a:xfrm>
            <a:off x="1481554" y="2275046"/>
            <a:ext cx="864037" cy="30480"/>
          </a:xfrm>
          <a:prstGeom prst="roundRect">
            <a:avLst>
              <a:gd name="adj" fmla="val 1215000"/>
            </a:avLst>
          </a:prstGeom>
          <a:solidFill>
            <a:srgbClr val="5F5F63"/>
          </a:solidFill>
          <a:ln/>
        </p:spPr>
      </p:sp>
      <p:sp>
        <p:nvSpPr>
          <p:cNvPr id="5" name="Shape 3"/>
          <p:cNvSpPr/>
          <p:nvPr/>
        </p:nvSpPr>
        <p:spPr>
          <a:xfrm>
            <a:off x="956608" y="2012633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6" name="Text 4"/>
          <p:cNvSpPr/>
          <p:nvPr/>
        </p:nvSpPr>
        <p:spPr>
          <a:xfrm>
            <a:off x="1169610" y="2125742"/>
            <a:ext cx="12942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1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92110" y="19817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Доходы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592110" y="2472809"/>
            <a:ext cx="111742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Заработная плата, проценты, дивиденды и другие источники дохода, которые подлежат налогообложению.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481554" y="4296608"/>
            <a:ext cx="864037" cy="30480"/>
          </a:xfrm>
          <a:prstGeom prst="roundRect">
            <a:avLst>
              <a:gd name="adj" fmla="val 1215000"/>
            </a:avLst>
          </a:prstGeom>
          <a:solidFill>
            <a:srgbClr val="5F5F63"/>
          </a:solidFill>
          <a:ln/>
        </p:spPr>
      </p:sp>
      <p:sp>
        <p:nvSpPr>
          <p:cNvPr id="10" name="Shape 8"/>
          <p:cNvSpPr/>
          <p:nvPr/>
        </p:nvSpPr>
        <p:spPr>
          <a:xfrm>
            <a:off x="956608" y="4034195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1" name="Text 9"/>
          <p:cNvSpPr/>
          <p:nvPr/>
        </p:nvSpPr>
        <p:spPr>
          <a:xfrm>
            <a:off x="1137464" y="4147304"/>
            <a:ext cx="19359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2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592110" y="400335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Вычеты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92110" y="4494371"/>
            <a:ext cx="111742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Определенные расходы, такие как благотворительные пожертвования и проценты по ипотеке, могут уменьшить налогооблагаемую базу.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481554" y="6318171"/>
            <a:ext cx="864037" cy="30480"/>
          </a:xfrm>
          <a:prstGeom prst="roundRect">
            <a:avLst>
              <a:gd name="adj" fmla="val 1215000"/>
            </a:avLst>
          </a:prstGeom>
          <a:solidFill>
            <a:srgbClr val="5F5F63"/>
          </a:solidFill>
          <a:ln/>
        </p:spPr>
      </p:sp>
      <p:sp>
        <p:nvSpPr>
          <p:cNvPr id="15" name="Shape 13"/>
          <p:cNvSpPr/>
          <p:nvPr/>
        </p:nvSpPr>
        <p:spPr>
          <a:xfrm>
            <a:off x="956608" y="6055757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6" name="Text 14"/>
          <p:cNvSpPr/>
          <p:nvPr/>
        </p:nvSpPr>
        <p:spPr>
          <a:xfrm>
            <a:off x="1135678" y="6168866"/>
            <a:ext cx="197168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3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592110" y="602492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Декларирование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592110" y="6515933"/>
            <a:ext cx="111742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Ежегодное заполнение и подача налоговой декларации с указанием всех доходов и вычетов.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4B8DB7-4D8C-47A1-AA05-2B62A61FE4D0}"/>
              </a:ext>
            </a:extLst>
          </p:cNvPr>
          <p:cNvSpPr txBox="1"/>
          <p:nvPr/>
        </p:nvSpPr>
        <p:spPr>
          <a:xfrm>
            <a:off x="12768932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726996"/>
            <a:ext cx="10497741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Финансовые риски и страхование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64037" y="1783080"/>
            <a:ext cx="4136231" cy="3697843"/>
          </a:xfrm>
          <a:prstGeom prst="roundRect">
            <a:avLst>
              <a:gd name="adj" fmla="val 10015"/>
            </a:avLst>
          </a:prstGeom>
          <a:solidFill>
            <a:srgbClr val="46464A"/>
          </a:solidFill>
          <a:ln/>
        </p:spPr>
      </p:sp>
      <p:sp>
        <p:nvSpPr>
          <p:cNvPr id="4" name="Text 2"/>
          <p:cNvSpPr/>
          <p:nvPr/>
        </p:nvSpPr>
        <p:spPr>
          <a:xfrm>
            <a:off x="1110853" y="2029897"/>
            <a:ext cx="326231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Риски потери дохода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10853" y="2520910"/>
            <a:ext cx="364259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Потеря работы, болезнь или несчастный случай могут привести к снижению или прекращению основного источника дохода.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47084" y="1783080"/>
            <a:ext cx="4136231" cy="3697843"/>
          </a:xfrm>
          <a:prstGeom prst="roundRect">
            <a:avLst>
              <a:gd name="adj" fmla="val 10015"/>
            </a:avLst>
          </a:prstGeom>
          <a:solidFill>
            <a:srgbClr val="46464A"/>
          </a:solidFill>
          <a:ln/>
        </p:spPr>
      </p:sp>
      <p:sp>
        <p:nvSpPr>
          <p:cNvPr id="7" name="Text 5"/>
          <p:cNvSpPr/>
          <p:nvPr/>
        </p:nvSpPr>
        <p:spPr>
          <a:xfrm>
            <a:off x="5493901" y="2029897"/>
            <a:ext cx="364259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Риски потери имущества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93901" y="2863810"/>
            <a:ext cx="3642598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Кража, пожар, стихийные бедствия и другие непредвиденные обстоятельства могут привести к потере ценных активов.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0132" y="1783080"/>
            <a:ext cx="4136231" cy="3697843"/>
          </a:xfrm>
          <a:prstGeom prst="roundRect">
            <a:avLst>
              <a:gd name="adj" fmla="val 10015"/>
            </a:avLst>
          </a:prstGeom>
          <a:solidFill>
            <a:srgbClr val="46464A"/>
          </a:solidFill>
          <a:ln/>
        </p:spPr>
      </p:sp>
      <p:sp>
        <p:nvSpPr>
          <p:cNvPr id="10" name="Text 8"/>
          <p:cNvSpPr/>
          <p:nvPr/>
        </p:nvSpPr>
        <p:spPr>
          <a:xfrm>
            <a:off x="9876949" y="2029897"/>
            <a:ext cx="364259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Риски непредвиденных расходов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6949" y="2863810"/>
            <a:ext cx="3642598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Медицинские счета, судебные иски и другие неожиданные финансовые обязательства могут существенно повлиять на личный бюджет.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64037" y="5727740"/>
            <a:ext cx="12902327" cy="1774746"/>
          </a:xfrm>
          <a:prstGeom prst="roundRect">
            <a:avLst>
              <a:gd name="adj" fmla="val 20867"/>
            </a:avLst>
          </a:prstGeom>
          <a:solidFill>
            <a:srgbClr val="46464A"/>
          </a:solidFill>
          <a:ln/>
        </p:spPr>
      </p:sp>
      <p:sp>
        <p:nvSpPr>
          <p:cNvPr id="13" name="Text 11"/>
          <p:cNvSpPr/>
          <p:nvPr/>
        </p:nvSpPr>
        <p:spPr>
          <a:xfrm>
            <a:off x="1110853" y="597455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Страхование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110853" y="6465570"/>
            <a:ext cx="1240869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Различные виды страхования, такие как медицинское, автомобильное и страхование жизни, помогают защитить от финансовых рисков.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57560-CA6E-4EDD-800C-CD38F719A0FB}"/>
              </a:ext>
            </a:extLst>
          </p:cNvPr>
          <p:cNvSpPr txBox="1"/>
          <p:nvPr/>
        </p:nvSpPr>
        <p:spPr>
          <a:xfrm>
            <a:off x="12768932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873800"/>
            <a:ext cx="918543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Личный бюджет и сбережения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1929884"/>
            <a:ext cx="61722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279392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Доходы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3284934"/>
            <a:ext cx="62660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Заработная плата, пособия, проценты и другие источники денежных поступлений.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342" y="1929884"/>
            <a:ext cx="617220" cy="617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00342" y="279392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Расходы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500342" y="3284934"/>
            <a:ext cx="62660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Ежемесячные платежи за жилье, питание, транспорт, развлечения и прочие нужды.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37" y="4815602"/>
            <a:ext cx="617220" cy="6172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64037" y="567963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Сбережения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864037" y="6170652"/>
            <a:ext cx="62660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Откладывание части доходов на различные цели, такие как крупные покупки, непредвиденные ситуации и пенсия.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342" y="4815602"/>
            <a:ext cx="617220" cy="6172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00342" y="567963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Инвестиции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500342" y="6170652"/>
            <a:ext cx="62660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Вложение средств в ценные бумаги, недвижимость или другие активы с целью получения дополнительного дохода.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BB3664-EFA8-4191-BC36-74B160AF00AD}"/>
              </a:ext>
            </a:extLst>
          </p:cNvPr>
          <p:cNvSpPr txBox="1"/>
          <p:nvPr/>
        </p:nvSpPr>
        <p:spPr>
          <a:xfrm>
            <a:off x="12768932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2964" y="670203"/>
            <a:ext cx="8138160" cy="676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Финансовая безопасность</a:t>
            </a:r>
            <a:endParaRPr lang="en-US"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4" y="1712714"/>
            <a:ext cx="1218605" cy="19497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37090" y="1956435"/>
            <a:ext cx="3580209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Контроль над данными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437090" y="2441138"/>
            <a:ext cx="11340346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Регулярная проверка кредитных отчетов, использование надежных паролей и защита личной информации.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64" y="3662482"/>
            <a:ext cx="1218605" cy="19497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437090" y="3906203"/>
            <a:ext cx="5249704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Предотвращение мошенничества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437090" y="4390906"/>
            <a:ext cx="11340346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Осторожность при совершении онлайн-платежей, распознавание фишинговых схем и отслеживание нежелательных транзакций.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64" y="5612249"/>
            <a:ext cx="1218605" cy="19497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437090" y="5855970"/>
            <a:ext cx="2708077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Защита активов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437090" y="6340673"/>
            <a:ext cx="11340346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Страхование имущества, сохранение финансовых документов в безопасном месте и создание резервного фонда на случай чрезвычайных ситуаций.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8780F-CEDE-4582-AFC9-AC64F848C2AA}"/>
              </a:ext>
            </a:extLst>
          </p:cNvPr>
          <p:cNvSpPr txBox="1"/>
          <p:nvPr/>
        </p:nvSpPr>
        <p:spPr>
          <a:xfrm>
            <a:off x="12768932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534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2024-11-07T15:30:26Z</dcterms:created>
  <dcterms:modified xsi:type="dcterms:W3CDTF">2024-11-07T15:35:10Z</dcterms:modified>
</cp:coreProperties>
</file>