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37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77933"/>
            <a:ext cx="7315200" cy="211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400" b="1" kern="0" spc="-133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Общение – основа социального взаимодействия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163286" y="2287701"/>
            <a:ext cx="6977743" cy="2654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Эффективное общение играет ключевую роль в нашей повседневной жизни, влияя на наши отношения, успехи и личностное развитие. В этой презентации мы рассмотрим сущность и структуру эффективного общения, изучим различия между конструктивным и деструктивным взаимодействием, а также обсудим практические способы применения навыков эффективного общения.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15959-B731-4A2A-B8B8-40BFCD994F30}"/>
              </a:ext>
            </a:extLst>
          </p:cNvPr>
          <p:cNvSpPr txBox="1"/>
          <p:nvPr/>
        </p:nvSpPr>
        <p:spPr>
          <a:xfrm>
            <a:off x="1" y="5231546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9 классе по теме: «Общение – основа социального взаимодействия»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F85F51-279E-4FDE-B350-930C59AAABCF}"/>
              </a:ext>
            </a:extLst>
          </p:cNvPr>
          <p:cNvSpPr txBox="1"/>
          <p:nvPr/>
        </p:nvSpPr>
        <p:spPr>
          <a:xfrm>
            <a:off x="12768938" y="14500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2475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0932" y="3447098"/>
            <a:ext cx="11227118" cy="6646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b="1" kern="0" spc="-126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Сущность и роль общения в жизни человека</a:t>
            </a:r>
            <a:endParaRPr lang="en-US" sz="4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0932" y="4676656"/>
            <a:ext cx="2874883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b="1" kern="0" spc="-63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Определение общения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0932" y="5234940"/>
            <a:ext cx="6248638" cy="2168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Общение - это многогранный процесс установления и развития контактов между людьми, порождаемый потребностями в совместной деятельности и включающий в себя обмен информацией, выработку единой стратегии взаимодействия, восприятие и понимание другого человека.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598450" y="4676656"/>
            <a:ext cx="2658666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b="1" kern="0" spc="-63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Функции общения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598450" y="5234940"/>
            <a:ext cx="6248638" cy="18073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Основные функции общения включают информационную (обмен сведениями), регулятивную (координация действий), эмотивную (передача эмоций и чувств), а также функцию самопознания и самореализации личности.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0E6A9B-0AA2-47D9-84D0-BE4553432348}"/>
              </a:ext>
            </a:extLst>
          </p:cNvPr>
          <p:cNvSpPr txBox="1"/>
          <p:nvPr/>
        </p:nvSpPr>
        <p:spPr>
          <a:xfrm>
            <a:off x="12768938" y="14500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556504"/>
            <a:ext cx="11252002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kern="0" spc="-133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Структура и виды эффективного общения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837724" y="2619494"/>
            <a:ext cx="4158734" cy="4053602"/>
          </a:xfrm>
          <a:prstGeom prst="roundRect">
            <a:avLst>
              <a:gd name="adj" fmla="val 2480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84659" y="286643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Структура общения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84659" y="3361968"/>
            <a:ext cx="3664863" cy="2681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Процесс общения включает в себя три основных компонента: коммуникативный (обмен информацией), интерактивный (организация взаимодействия) и перцептивный (восприятие и понимание партнера).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35773" y="2619494"/>
            <a:ext cx="4158734" cy="4053602"/>
          </a:xfrm>
          <a:prstGeom prst="roundRect">
            <a:avLst>
              <a:gd name="adj" fmla="val 2480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82709" y="286643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Виды общения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82709" y="3361968"/>
            <a:ext cx="3664863" cy="30641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Общение может быть вербальным (с помощью речи) и невербальным (с помощью жестов, мимики, взгляда). Оно также может быть прямым (face-to-face) и опосредованным (через технические средства).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33823" y="2619494"/>
            <a:ext cx="4158734" cy="4053602"/>
          </a:xfrm>
          <a:prstGeom prst="roundRect">
            <a:avLst>
              <a:gd name="adj" fmla="val 2480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880759" y="2866430"/>
            <a:ext cx="3089434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Эффективное общение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80759" y="3361968"/>
            <a:ext cx="3664863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Эффективное общение характеризуется четкостью, открытостью, активным слушанием и умением понимать и учитывать точку зрения собеседника.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F15DB8-BF25-45F8-A2F5-600741AB2520}"/>
              </a:ext>
            </a:extLst>
          </p:cNvPr>
          <p:cNvSpPr txBox="1"/>
          <p:nvPr/>
        </p:nvSpPr>
        <p:spPr>
          <a:xfrm>
            <a:off x="12768938" y="14500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150626"/>
            <a:ext cx="12611457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kern="0" spc="-133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Безопасность в межличностной коммуникации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3213616"/>
            <a:ext cx="598408" cy="59840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37724" y="405134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Уважение границ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7724" y="4546878"/>
            <a:ext cx="4078962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Уважение личных границ и ценностей собеседника - ключ к безопасному и комфортному общению.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659" y="3213616"/>
            <a:ext cx="598408" cy="59840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75659" y="4051340"/>
            <a:ext cx="295834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Конфиденциальность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75659" y="4546878"/>
            <a:ext cx="4078962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Соблюдение конфиденциальности информации, полученной в ходе общения, способствует доверию и открытости.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595" y="3213616"/>
            <a:ext cx="598408" cy="59840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3595" y="4051340"/>
            <a:ext cx="327112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Избегание манипуляций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3595" y="4546878"/>
            <a:ext cx="4079081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Отказ от манипулятивных техник и честное, открытое взаимодействие укрепляют здоровые отношения.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8B9CC8-3E75-4488-BCF9-92CB63B4532E}"/>
              </a:ext>
            </a:extLst>
          </p:cNvPr>
          <p:cNvSpPr txBox="1"/>
          <p:nvPr/>
        </p:nvSpPr>
        <p:spPr>
          <a:xfrm>
            <a:off x="12768938" y="14500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4741" y="1127284"/>
            <a:ext cx="12514302" cy="6593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50" b="1" kern="0" spc="-125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Принципы комфортного взаимодействия в группе</a:t>
            </a:r>
            <a:endParaRPr lang="en-US" sz="4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105733" y="2122884"/>
            <a:ext cx="30480" cy="4979313"/>
          </a:xfrm>
          <a:prstGeom prst="roundRect">
            <a:avLst>
              <a:gd name="adj" fmla="val 308970"/>
            </a:avLst>
          </a:prstGeom>
          <a:solidFill>
            <a:srgbClr val="971B55"/>
          </a:solidFill>
          <a:ln/>
        </p:spPr>
      </p:sp>
      <p:sp>
        <p:nvSpPr>
          <p:cNvPr id="4" name="Shape 2"/>
          <p:cNvSpPr/>
          <p:nvPr/>
        </p:nvSpPr>
        <p:spPr>
          <a:xfrm>
            <a:off x="1342727" y="2611993"/>
            <a:ext cx="784741" cy="30480"/>
          </a:xfrm>
          <a:prstGeom prst="roundRect">
            <a:avLst>
              <a:gd name="adj" fmla="val 308970"/>
            </a:avLst>
          </a:prstGeom>
          <a:solidFill>
            <a:srgbClr val="971B55"/>
          </a:solidFill>
          <a:ln/>
        </p:spPr>
      </p:sp>
      <p:sp>
        <p:nvSpPr>
          <p:cNvPr id="5" name="Shape 3"/>
          <p:cNvSpPr/>
          <p:nvPr/>
        </p:nvSpPr>
        <p:spPr>
          <a:xfrm>
            <a:off x="868740" y="2375059"/>
            <a:ext cx="504468" cy="504468"/>
          </a:xfrm>
          <a:prstGeom prst="roundRect">
            <a:avLst>
              <a:gd name="adj" fmla="val 18668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062335" y="2468999"/>
            <a:ext cx="117157" cy="316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kern="0" spc="-75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1</a:t>
            </a:r>
            <a:endParaRPr lang="en-US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354104" y="2347079"/>
            <a:ext cx="2637830" cy="329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kern="0" spc="-62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Доверие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354104" y="2811304"/>
            <a:ext cx="11491555" cy="3586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Создание атмосферы взаимного доверия, открытости и принятия способствует продуктивному общению.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342727" y="4107418"/>
            <a:ext cx="784741" cy="30480"/>
          </a:xfrm>
          <a:prstGeom prst="roundRect">
            <a:avLst>
              <a:gd name="adj" fmla="val 308970"/>
            </a:avLst>
          </a:prstGeom>
          <a:solidFill>
            <a:srgbClr val="971B55"/>
          </a:solidFill>
          <a:ln/>
        </p:spPr>
      </p:sp>
      <p:sp>
        <p:nvSpPr>
          <p:cNvPr id="10" name="Shape 8"/>
          <p:cNvSpPr/>
          <p:nvPr/>
        </p:nvSpPr>
        <p:spPr>
          <a:xfrm>
            <a:off x="868740" y="3870484"/>
            <a:ext cx="504468" cy="504468"/>
          </a:xfrm>
          <a:prstGeom prst="roundRect">
            <a:avLst>
              <a:gd name="adj" fmla="val 18668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1028879" y="3964424"/>
            <a:ext cx="184071" cy="316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kern="0" spc="-75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2</a:t>
            </a:r>
            <a:endParaRPr lang="en-US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354104" y="3842504"/>
            <a:ext cx="2637830" cy="329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kern="0" spc="-62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Активное слушание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354104" y="4306729"/>
            <a:ext cx="11491555" cy="717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Внимательное слушание и стремление понять собеседника - ключевые навыки для эффективной групповой коммуникации.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342727" y="5961459"/>
            <a:ext cx="784741" cy="30480"/>
          </a:xfrm>
          <a:prstGeom prst="roundRect">
            <a:avLst>
              <a:gd name="adj" fmla="val 308970"/>
            </a:avLst>
          </a:prstGeom>
          <a:solidFill>
            <a:srgbClr val="971B55"/>
          </a:solidFill>
          <a:ln/>
        </p:spPr>
      </p:sp>
      <p:sp>
        <p:nvSpPr>
          <p:cNvPr id="15" name="Shape 13"/>
          <p:cNvSpPr/>
          <p:nvPr/>
        </p:nvSpPr>
        <p:spPr>
          <a:xfrm>
            <a:off x="868740" y="5724525"/>
            <a:ext cx="504468" cy="504468"/>
          </a:xfrm>
          <a:prstGeom prst="roundRect">
            <a:avLst>
              <a:gd name="adj" fmla="val 18668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1030784" y="5818465"/>
            <a:ext cx="180261" cy="316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kern="0" spc="-75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3</a:t>
            </a:r>
            <a:endParaRPr lang="en-US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354104" y="5696545"/>
            <a:ext cx="2878574" cy="329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kern="0" spc="-62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Уважение разногласий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354104" y="6160770"/>
            <a:ext cx="11491555" cy="717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Признание права на различные мнения и уважительное отношение к ним позволяет избежать конфликтов.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BD1DC3-26C4-4847-AAD2-061C35663C73}"/>
              </a:ext>
            </a:extLst>
          </p:cNvPr>
          <p:cNvSpPr txBox="1"/>
          <p:nvPr/>
        </p:nvSpPr>
        <p:spPr>
          <a:xfrm>
            <a:off x="12768938" y="14500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294215"/>
            <a:ext cx="11779687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kern="0" spc="-133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Конструктивное vs. Деструктивное общение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37724" y="3596521"/>
            <a:ext cx="339518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Конструктивное общение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837724" y="4187785"/>
            <a:ext cx="6185535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Характеризуется открытостью, взаимным уважением, фокусом на решении проблемы, а не на личности. Способствует укреплению отношений и достижению общих целей.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614761" y="3596521"/>
            <a:ext cx="327493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Деструктивное общение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614761" y="4187785"/>
            <a:ext cx="6185535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Включает критику, обвинения, манипуляции и агрессию. Ведет к напряженности, недопониманию и разрыву отношений. Необходимо распознавать и избегать такого общения.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3C522-4294-4F36-A50A-F9D791DB4826}"/>
              </a:ext>
            </a:extLst>
          </p:cNvPr>
          <p:cNvSpPr txBox="1"/>
          <p:nvPr/>
        </p:nvSpPr>
        <p:spPr>
          <a:xfrm>
            <a:off x="12768938" y="14500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3301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197" y="2724269"/>
            <a:ext cx="9185672" cy="5253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100"/>
              </a:lnSpc>
              <a:buNone/>
            </a:pPr>
            <a:r>
              <a:rPr lang="en-US" sz="3300" b="1" kern="0" spc="-99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Применение навыков эффективного общения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5197" y="3606760"/>
            <a:ext cx="6556057" cy="5894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600"/>
              </a:lnSpc>
              <a:buNone/>
            </a:pPr>
            <a:r>
              <a:rPr lang="en-US" sz="4600" b="1" kern="0" spc="-139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1</a:t>
            </a:r>
            <a:endParaRPr lang="en-US" sz="4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852380" y="4419481"/>
            <a:ext cx="2101572" cy="2626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650" b="1" kern="0" spc="-50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Активное слушание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25197" y="4789289"/>
            <a:ext cx="6556057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Практикуйте внимательное, безоценочное слушание, чтобы лучше понять собеседника.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449145" y="3606760"/>
            <a:ext cx="6556057" cy="5894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600"/>
              </a:lnSpc>
              <a:buNone/>
            </a:pPr>
            <a:r>
              <a:rPr lang="en-US" sz="4600" b="1" kern="0" spc="-139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2</a:t>
            </a:r>
            <a:endParaRPr lang="en-US" sz="4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9676328" y="4419481"/>
            <a:ext cx="2101572" cy="2626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650" b="1" kern="0" spc="-50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Ясная речь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449145" y="4789289"/>
            <a:ext cx="6556057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Формулируйте свои мысли четко и лаконично, избегая двусмысленности.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25197" y="5985986"/>
            <a:ext cx="6556057" cy="5894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600"/>
              </a:lnSpc>
              <a:buNone/>
            </a:pPr>
            <a:r>
              <a:rPr lang="en-US" sz="4600" b="1" kern="0" spc="-139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3</a:t>
            </a:r>
            <a:endParaRPr lang="en-US" sz="4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2852380" y="6798707"/>
            <a:ext cx="2101572" cy="2626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650" b="1" kern="0" spc="-50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Эмпатия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25197" y="7168515"/>
            <a:ext cx="6556057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Старайтесь поставить себя на место другого человека, чтобы лучше понять его чувства и мотивы.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7449145" y="5985986"/>
            <a:ext cx="6556057" cy="5894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600"/>
              </a:lnSpc>
              <a:buNone/>
            </a:pPr>
            <a:r>
              <a:rPr lang="en-US" sz="4600" b="1" kern="0" spc="-139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4</a:t>
            </a:r>
            <a:endParaRPr lang="en-US" sz="4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9145072" y="6798707"/>
            <a:ext cx="3164086" cy="2626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650" b="1" kern="0" spc="-50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Конструктивная обратная связь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7449145" y="7168515"/>
            <a:ext cx="6556057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Давайте конкретную и полезную обратную связь, фокусируясь на поведении, а не на личности.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91DF01-46F7-45D0-B761-4B3D0CA89D8C}"/>
              </a:ext>
            </a:extLst>
          </p:cNvPr>
          <p:cNvSpPr txBox="1"/>
          <p:nvPr/>
        </p:nvSpPr>
        <p:spPr>
          <a:xfrm>
            <a:off x="12768938" y="14500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509</Words>
  <Application>Microsoft Office PowerPoint</Application>
  <PresentationFormat>Произвольный</PresentationFormat>
  <Paragraphs>66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2024-11-25T14:53:45Z</dcterms:created>
  <dcterms:modified xsi:type="dcterms:W3CDTF">2024-11-25T14:58:13Z</dcterms:modified>
</cp:coreProperties>
</file>