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4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47456"/>
            <a:ext cx="7315200" cy="14330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Неформалы: твой выбор или чужая игра?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00258" y="1610443"/>
            <a:ext cx="6977742" cy="2286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 этом классном часе мы поговорим о неформальных молодёжных объединениях, их особенностях и рисках, а также о том, как молодые люди могут реализовать себя в современном мире. Нам предстоит разобраться, являются ли неформалы теми, кто сознательно выбирает свой путь, или же они становятся жертвами "чужой игры".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EBC6C-BA76-4259-BA3A-AB96E5EC3C5E}"/>
              </a:ext>
            </a:extLst>
          </p:cNvPr>
          <p:cNvSpPr txBox="1"/>
          <p:nvPr/>
        </p:nvSpPr>
        <p:spPr>
          <a:xfrm>
            <a:off x="7315200" y="4420949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"Неформалы: твой выбор или чужая игра?"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0D0B8-61CA-4F2B-AED4-989967D96AE4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08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Понятие неформальных молодёжных объединений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88575"/>
            <a:ext cx="4196358" cy="4210169"/>
          </a:xfrm>
          <a:prstGeom prst="roundRect">
            <a:avLst>
              <a:gd name="adj" fmla="val 811"/>
            </a:avLst>
          </a:prstGeom>
          <a:solidFill>
            <a:srgbClr val="3E3E3E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115389"/>
            <a:ext cx="31715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Что такое неформалы?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605808"/>
            <a:ext cx="3742730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Неформалы - это молодые люди, объединённые общими интересами, ценностями и стилем жизни, которые отличаются от общепринятых норм и традиций. Они могут быть связаны музыкой, модой, образом мышления или философией.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888575"/>
            <a:ext cx="4196358" cy="4210169"/>
          </a:xfrm>
          <a:prstGeom prst="roundRect">
            <a:avLst>
              <a:gd name="adj" fmla="val 811"/>
            </a:avLst>
          </a:prstGeom>
          <a:solidFill>
            <a:srgbClr val="3E3E3E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115389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Виды неформальных объединений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960138"/>
            <a:ext cx="3742730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Существует множество различных неформальных молодёжных субкультур, таких как панки, готы, эмо, хиппи, металлисты, рэперы и многие другие. Каждая из них имеет свою уникальную атрибутику, стиль поведения и ценности.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888575"/>
            <a:ext cx="4196358" cy="4210169"/>
          </a:xfrm>
          <a:prstGeom prst="roundRect">
            <a:avLst>
              <a:gd name="adj" fmla="val 811"/>
            </a:avLst>
          </a:prstGeom>
          <a:solidFill>
            <a:srgbClr val="3E3E3E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115389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Причины вступления в неформалы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960138"/>
            <a:ext cx="3742730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Подростки могут выбирать неформальные объединения, чтобы выразить свою индивидуальность, найти поддержку и принадлежность к группе, а также противопоставить себя обществу и его нормам.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5A7E7-F554-4460-A3F2-1F81B9215A1B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03390" y="1286828"/>
            <a:ext cx="111759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Современные молодёжные субкультуры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Панки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Панки выступают против общественного устройства и выражают свой протест через провокационный стиль одежды, музыку и агрессивное поведение.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Готы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852505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Готы отличаются мрачным, готическим стилем. Их привлекает всё таинственное, мистическое и меланхоличное. Они интересуются оккультизмом и тёмной романтикой.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Хиппи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852505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Хиппи пропагандируют идеи свободы, любви и мира. Они выражают себя через яркую одежду, длинные волосы, а также через музыку и искусство.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38C72-53EA-47E8-A472-87C7D31188D8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35894" y="960512"/>
            <a:ext cx="124956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Опасности и риски неформальных движений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22515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4" name="Text 2"/>
          <p:cNvSpPr/>
          <p:nvPr/>
        </p:nvSpPr>
        <p:spPr>
          <a:xfrm>
            <a:off x="982742" y="2310170"/>
            <a:ext cx="1323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225159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Употребление алкоголя и наркотиков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069908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Некоторые неформальные группы поощряют или даже требуют употребление алкоголя и наркотиков, что может привести к серьёзным проблемам со здоровьем и зависимости.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22515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8" name="Text 6"/>
          <p:cNvSpPr/>
          <p:nvPr/>
        </p:nvSpPr>
        <p:spPr>
          <a:xfrm>
            <a:off x="5378291" y="2310170"/>
            <a:ext cx="1875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225159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Агрессивное и девиантное поведение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069908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Часть неформальных молодёжных движений пропагандирует насилие, вандализм и другие формы антисоциального поведения, что может представлять опасность для окружающих.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22515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2" name="Text 10"/>
          <p:cNvSpPr/>
          <p:nvPr/>
        </p:nvSpPr>
        <p:spPr>
          <a:xfrm>
            <a:off x="9797058" y="2310170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2251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Влияние на психику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2715578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Погружение в замкнутую субкультуру может негативно сказаться на психическом здоровье и адаптации молодого человека к обществу.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609219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6" name="Text 14"/>
          <p:cNvSpPr/>
          <p:nvPr/>
        </p:nvSpPr>
        <p:spPr>
          <a:xfrm>
            <a:off x="945594" y="6177201"/>
            <a:ext cx="2065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30906" y="6092190"/>
            <a:ext cx="30639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Социальная изоляция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30906" y="6582608"/>
            <a:ext cx="123057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Желание подростков обособиться от общества может привести к ограничению их социальных связей и возможностей для полноценной самореализации.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52405A-F9FA-457C-916D-BB403B394FB6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19808" y="1170385"/>
            <a:ext cx="12768024" cy="689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Способы самореализации в современном мире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87041" y="1969651"/>
            <a:ext cx="30480" cy="5309949"/>
          </a:xfrm>
          <a:prstGeom prst="roundRect">
            <a:avLst>
              <a:gd name="adj" fmla="val 108513"/>
            </a:avLst>
          </a:prstGeom>
          <a:solidFill>
            <a:srgbClr val="575757"/>
          </a:solidFill>
          <a:ln/>
        </p:spPr>
      </p:sp>
      <p:sp>
        <p:nvSpPr>
          <p:cNvPr id="4" name="Shape 2"/>
          <p:cNvSpPr/>
          <p:nvPr/>
        </p:nvSpPr>
        <p:spPr>
          <a:xfrm>
            <a:off x="1319808" y="2450425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575757"/>
          </a:solidFill>
          <a:ln/>
        </p:spPr>
      </p:sp>
      <p:sp>
        <p:nvSpPr>
          <p:cNvPr id="5" name="Shape 3"/>
          <p:cNvSpPr/>
          <p:nvPr/>
        </p:nvSpPr>
        <p:spPr>
          <a:xfrm>
            <a:off x="854273" y="2217658"/>
            <a:ext cx="496014" cy="496014"/>
          </a:xfrm>
          <a:prstGeom prst="roundRect">
            <a:avLst>
              <a:gd name="adj" fmla="val 6668"/>
            </a:avLst>
          </a:prstGeom>
          <a:solidFill>
            <a:srgbClr val="3E3E3E"/>
          </a:solidFill>
          <a:ln/>
        </p:spPr>
      </p:sp>
      <p:sp>
        <p:nvSpPr>
          <p:cNvPr id="6" name="Text 4"/>
          <p:cNvSpPr/>
          <p:nvPr/>
        </p:nvSpPr>
        <p:spPr>
          <a:xfrm>
            <a:off x="1037868" y="2300288"/>
            <a:ext cx="12870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14932" y="219003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Спорт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14932" y="2666762"/>
            <a:ext cx="115438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Занятия спортом помогают развить командный дух, дисциплину и волю к победе, а также сохранить здоровье.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19808" y="4293870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575757"/>
          </a:solidFill>
          <a:ln/>
        </p:spPr>
      </p:sp>
      <p:sp>
        <p:nvSpPr>
          <p:cNvPr id="10" name="Shape 8"/>
          <p:cNvSpPr/>
          <p:nvPr/>
        </p:nvSpPr>
        <p:spPr>
          <a:xfrm>
            <a:off x="854273" y="4061103"/>
            <a:ext cx="496014" cy="496014"/>
          </a:xfrm>
          <a:prstGeom prst="roundRect">
            <a:avLst>
              <a:gd name="adj" fmla="val 6668"/>
            </a:avLst>
          </a:prstGeom>
          <a:solidFill>
            <a:srgbClr val="3E3E3E"/>
          </a:solidFill>
          <a:ln/>
        </p:spPr>
      </p:sp>
      <p:sp>
        <p:nvSpPr>
          <p:cNvPr id="11" name="Text 9"/>
          <p:cNvSpPr/>
          <p:nvPr/>
        </p:nvSpPr>
        <p:spPr>
          <a:xfrm>
            <a:off x="1011079" y="4143732"/>
            <a:ext cx="18228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14932" y="4033480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Творчество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14932" y="4510207"/>
            <a:ext cx="115438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Различные виды творчества, будь то музыка, живопись, танцы или литература, позволяют молодым людям выразить себя и найти своё призвание.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19808" y="6137315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575757"/>
          </a:solidFill>
          <a:ln/>
        </p:spPr>
      </p:sp>
      <p:sp>
        <p:nvSpPr>
          <p:cNvPr id="15" name="Shape 13"/>
          <p:cNvSpPr/>
          <p:nvPr/>
        </p:nvSpPr>
        <p:spPr>
          <a:xfrm>
            <a:off x="854273" y="5904548"/>
            <a:ext cx="496014" cy="496014"/>
          </a:xfrm>
          <a:prstGeom prst="roundRect">
            <a:avLst>
              <a:gd name="adj" fmla="val 6668"/>
            </a:avLst>
          </a:prstGeom>
          <a:solidFill>
            <a:srgbClr val="3E3E3E"/>
          </a:solidFill>
          <a:ln/>
        </p:spPr>
      </p:sp>
      <p:sp>
        <p:nvSpPr>
          <p:cNvPr id="16" name="Text 14"/>
          <p:cNvSpPr/>
          <p:nvPr/>
        </p:nvSpPr>
        <p:spPr>
          <a:xfrm>
            <a:off x="1006793" y="5987177"/>
            <a:ext cx="19085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14932" y="5876925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Добровольчество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14932" y="6353651"/>
            <a:ext cx="115438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Участие в волонтёрской деятельности даёт возможность помогать окружающим, приобретать новые навыки и ощущать свою значимость.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57FC44-401C-4181-97A9-2449B69BA448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41455" y="1312576"/>
            <a:ext cx="122545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Правила безопасного общения и поведения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88977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Общение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573185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Выстраивать открытый, доверительный диалог с окружающими, не поддаваться на провокации.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2288977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Уважение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3573185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Проявлять толерантность к различным взглядам и образу жизни, не осуждать других.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79432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Личные границы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3790" y="6263640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Учиться распознавать и отстаивать свои личные границы, не позволять манипулировать собой.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4979432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221" y="5773222"/>
            <a:ext cx="33560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Критическое мышление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221" y="626364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Развивать навыки критического мышления, чтобы не поддаваться на пропаганду и манипуляции.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E8194-FFF7-4C4A-AFB5-2ADA42620AB6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64451" y="725151"/>
            <a:ext cx="9101495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Созидательная энергия молодости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79" y="1579007"/>
            <a:ext cx="1070610" cy="171307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41101" y="1793081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Самопознание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41101" y="2256115"/>
            <a:ext cx="11739920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Познавая себя, свои сильные и слабые стороны, молодой человек может найти наиболее подходящие пути для самореализации.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79" y="3292078"/>
            <a:ext cx="1070610" cy="171307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41101" y="3506153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Целеполагание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41101" y="3969187"/>
            <a:ext cx="11739920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Постановка реалистичных и вдохновляющих целей поможет молодёжи сфокусировать свою энергию и двигаться вперёд.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79" y="5005149"/>
            <a:ext cx="1070610" cy="17130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41101" y="5219224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Активность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41101" y="5682258"/>
            <a:ext cx="11739920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Вовлечение в различные виды деятельности - от спорта до творчества - позволит молодым людям раскрыть свой потенциал.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49379" y="6959084"/>
            <a:ext cx="13131641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Молодость - это время больших возможностей и созидательной энергии. Научившись направлять её в правильное русло, каждый молодой человек сможет реализовать себя и внести значимый вклад в развитие общества.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4ECDD-B31F-4028-8187-14BBEA9CEA85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630</Words>
  <Application>Microsoft Office PowerPoint</Application>
  <PresentationFormat>Произвольный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2024-11-04T16:09:40Z</dcterms:created>
  <dcterms:modified xsi:type="dcterms:W3CDTF">2024-11-04T16:14:42Z</dcterms:modified>
</cp:coreProperties>
</file>