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35444"/>
            <a:ext cx="7315200" cy="1738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950"/>
              </a:lnSpc>
              <a:buNone/>
            </a:pPr>
            <a:r>
              <a:rPr lang="en-US" sz="40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Манипуляция и способы противостоять ей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3800" y="1814036"/>
            <a:ext cx="6934200" cy="2845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Манипуляция в межличностном общении - это скрытое воздействие на человека с целью побудить его к желаемым для манипулятора действиям. Умение распознавать и противостоять манипулятивным приёмам является важным навыком, особенно для старшеклассников, которые находятся в активной фазе социализации и взросления. Данная презентация поможет учащимся 9 классов глубже понять природу манипуляций, их виды и способы защиты от них.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FD37D-1350-40CB-AA78-11A51CB463A7}"/>
              </a:ext>
            </a:extLst>
          </p:cNvPr>
          <p:cNvSpPr txBox="1"/>
          <p:nvPr/>
        </p:nvSpPr>
        <p:spPr>
          <a:xfrm>
            <a:off x="7315200" y="511294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«Манипуляция и способы противостоять ей»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E30D0-08D2-42B1-81F4-3559D3992E7F}"/>
              </a:ext>
            </a:extLst>
          </p:cNvPr>
          <p:cNvSpPr txBox="1"/>
          <p:nvPr/>
        </p:nvSpPr>
        <p:spPr>
          <a:xfrm>
            <a:off x="174181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506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137" y="3348633"/>
            <a:ext cx="11889224" cy="600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Понятие манипуляции в межличностном общении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14137" y="4458772"/>
            <a:ext cx="2400657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Определение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14137" y="4962763"/>
            <a:ext cx="4068366" cy="2285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Манипуляция - это скрытое психологическое воздействие, направленное на то, чтобы побудить человека совершить определённые действия, которые выгодны манипулятору, но при этом могут идти вразрез с интересами или волей этого человека.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87804" y="4458772"/>
            <a:ext cx="2400657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Цели манипуляции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87804" y="4962763"/>
            <a:ext cx="4068366" cy="1632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Основные цели манипуляций - это получение выгоды, власти, контроля над человеком, изменение его поведения и мировоззрения в нужном для манипулятора направлении.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61471" y="4458772"/>
            <a:ext cx="3013591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Манипуляция vs. влияние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1471" y="4962763"/>
            <a:ext cx="4068366" cy="2285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Манипуляция отличается от открытого влияния тем, что она скрыта и не предполагает равноправного диалога. Влияние может быть как позитивным, так и негативным, в то время как манипуляция всегда имеет деструктивный, подрывной характер.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EAE57-82C9-47A4-98EE-12E48DA17C9C}"/>
              </a:ext>
            </a:extLst>
          </p:cNvPr>
          <p:cNvSpPr txBox="1"/>
          <p:nvPr/>
        </p:nvSpPr>
        <p:spPr>
          <a:xfrm>
            <a:off x="174181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73862"/>
            <a:ext cx="738878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Виды и типы манипуляций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4" name="Text 2"/>
          <p:cNvSpPr/>
          <p:nvPr/>
        </p:nvSpPr>
        <p:spPr>
          <a:xfrm>
            <a:off x="1045369" y="2806303"/>
            <a:ext cx="12311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15559" y="2706053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Эмоциональные манипуляции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15559" y="3553539"/>
            <a:ext cx="338089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Вызывают у человека определённые эмоции (страх, чувство вины, жалость) с целью склонить его к желаемым действиям.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35773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8" name="Text 6"/>
          <p:cNvSpPr/>
          <p:nvPr/>
        </p:nvSpPr>
        <p:spPr>
          <a:xfrm>
            <a:off x="5414248" y="2806303"/>
            <a:ext cx="18157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13609" y="2706053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Информационные манипуляции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13609" y="3553539"/>
            <a:ext cx="338089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Искажение, сокрытие или подача информации в выгодном для манипулятора свете для введения человека в заблуждение.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3823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12" name="Text 10"/>
          <p:cNvSpPr/>
          <p:nvPr/>
        </p:nvSpPr>
        <p:spPr>
          <a:xfrm>
            <a:off x="9808964" y="2806303"/>
            <a:ext cx="18823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11658" y="2706053"/>
            <a:ext cx="323469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Манипуляции статусом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11658" y="3201591"/>
            <a:ext cx="338089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Использование авторитета, власти или репутации с целью давления на человека и побуждения его к нужному поведению.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37724" y="597717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16" name="Text 14"/>
          <p:cNvSpPr/>
          <p:nvPr/>
        </p:nvSpPr>
        <p:spPr>
          <a:xfrm>
            <a:off x="1015365" y="6077426"/>
            <a:ext cx="183237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615559" y="5977176"/>
            <a:ext cx="39132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Манипуляции отношениями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615559" y="6472714"/>
            <a:ext cx="121771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Использование близких, доверительных отношений для оказания влияния и получения желаемого от человека.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3AF123-2F12-4EB8-8F0E-2EC3F53F30E2}"/>
              </a:ext>
            </a:extLst>
          </p:cNvPr>
          <p:cNvSpPr txBox="1"/>
          <p:nvPr/>
        </p:nvSpPr>
        <p:spPr>
          <a:xfrm>
            <a:off x="174181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40406"/>
            <a:ext cx="1145655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Распознавание манипулятивных приемов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403396"/>
            <a:ext cx="6357818" cy="2123242"/>
          </a:xfrm>
          <a:prstGeom prst="roundRect">
            <a:avLst>
              <a:gd name="adj" fmla="val 1691"/>
            </a:avLst>
          </a:prstGeom>
          <a:solidFill>
            <a:srgbClr val="444752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642711"/>
            <a:ext cx="316515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Контроль информации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039" y="3138249"/>
            <a:ext cx="58791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Манипулятор может фильтровать, скрывать или искажать информацию, чтобы ввести человека в заблуждение и добиться своего.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4858" y="2403396"/>
            <a:ext cx="6357818" cy="2123242"/>
          </a:xfrm>
          <a:prstGeom prst="roundRect">
            <a:avLst>
              <a:gd name="adj" fmla="val 1691"/>
            </a:avLst>
          </a:prstGeom>
          <a:solidFill>
            <a:srgbClr val="444752"/>
          </a:solidFill>
          <a:ln/>
        </p:spPr>
      </p:sp>
      <p:sp>
        <p:nvSpPr>
          <p:cNvPr id="7" name="Text 5"/>
          <p:cNvSpPr/>
          <p:nvPr/>
        </p:nvSpPr>
        <p:spPr>
          <a:xfrm>
            <a:off x="7674173" y="2642711"/>
            <a:ext cx="282571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Давление на эмоции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74173" y="3138249"/>
            <a:ext cx="58791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Манипулятор может вызывать у человека страх, чувство вины, жалость или другие эмоции, чтобы побудить его к нужным действиям.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37724" y="4765953"/>
            <a:ext cx="6357818" cy="2123242"/>
          </a:xfrm>
          <a:prstGeom prst="roundRect">
            <a:avLst>
              <a:gd name="adj" fmla="val 1691"/>
            </a:avLst>
          </a:prstGeom>
          <a:solidFill>
            <a:srgbClr val="444752"/>
          </a:solidFill>
          <a:ln/>
        </p:spPr>
      </p:sp>
      <p:sp>
        <p:nvSpPr>
          <p:cNvPr id="10" name="Text 8"/>
          <p:cNvSpPr/>
          <p:nvPr/>
        </p:nvSpPr>
        <p:spPr>
          <a:xfrm>
            <a:off x="1077039" y="5005268"/>
            <a:ext cx="36618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Создание иллюзии выбора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77039" y="5500807"/>
            <a:ext cx="58791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Манипулятор предоставляет человеку кажущийся выбор, при этом фактически навязывая ему единственно возможный вариант.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34858" y="4765953"/>
            <a:ext cx="6357818" cy="2123242"/>
          </a:xfrm>
          <a:prstGeom prst="roundRect">
            <a:avLst>
              <a:gd name="adj" fmla="val 1691"/>
            </a:avLst>
          </a:prstGeom>
          <a:solidFill>
            <a:srgbClr val="444752"/>
          </a:solidFill>
          <a:ln/>
        </p:spPr>
      </p:sp>
      <p:sp>
        <p:nvSpPr>
          <p:cNvPr id="13" name="Text 11"/>
          <p:cNvSpPr/>
          <p:nvPr/>
        </p:nvSpPr>
        <p:spPr>
          <a:xfrm>
            <a:off x="7674173" y="5005268"/>
            <a:ext cx="340185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Обращение к авторитету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74173" y="5500807"/>
            <a:ext cx="58791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Манипулятор ссылается на авторитетные источники или людей, чтобы придать большую значимость своим словам и убедить человека.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B5097-910C-4DF1-9EEA-12ADDE2BC47D}"/>
              </a:ext>
            </a:extLst>
          </p:cNvPr>
          <p:cNvSpPr txBox="1"/>
          <p:nvPr/>
        </p:nvSpPr>
        <p:spPr>
          <a:xfrm>
            <a:off x="174181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49912" y="664190"/>
            <a:ext cx="10999232" cy="632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Противозаконные проявления манипуляции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547098"/>
            <a:ext cx="1075015" cy="172009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49912" y="1762006"/>
            <a:ext cx="2529602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Мошенничество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49912" y="2207181"/>
            <a:ext cx="11728013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Обман с целью получения материальной выгоды или власти.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3267194"/>
            <a:ext cx="1075015" cy="172009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49912" y="3482102"/>
            <a:ext cx="2529602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Шантаж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49912" y="3927277"/>
            <a:ext cx="11728013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Принуждение к действиям под угрозой распространения компрометирующей информации.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" y="4987290"/>
            <a:ext cx="1075015" cy="172009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49912" y="5202198"/>
            <a:ext cx="2529602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Принуждение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49912" y="5647373"/>
            <a:ext cx="11728013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Применение физического или психологического давления для достижения своих целей.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52475" y="6949202"/>
            <a:ext cx="13125450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Перечисленные манипулятивные техники имеют серьёзные юридические последствия и могут привести к уголовной ответственности. Важно распознавать и избегать таких противоправных проявлений манипуляции.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C7EF7-4C6D-4144-92FC-07F715042478}"/>
              </a:ext>
            </a:extLst>
          </p:cNvPr>
          <p:cNvSpPr txBox="1"/>
          <p:nvPr/>
        </p:nvSpPr>
        <p:spPr>
          <a:xfrm>
            <a:off x="174181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40684" y="846053"/>
            <a:ext cx="10722293" cy="663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Методы противодействия манипуляциям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2639" y="1803321"/>
            <a:ext cx="30480" cy="4648914"/>
          </a:xfrm>
          <a:prstGeom prst="roundRect">
            <a:avLst>
              <a:gd name="adj" fmla="val 111021"/>
            </a:avLst>
          </a:prstGeom>
          <a:solidFill>
            <a:srgbClr val="5D606B"/>
          </a:solidFill>
          <a:ln/>
        </p:spPr>
      </p:sp>
      <p:sp>
        <p:nvSpPr>
          <p:cNvPr id="4" name="Shape 2"/>
          <p:cNvSpPr/>
          <p:nvPr/>
        </p:nvSpPr>
        <p:spPr>
          <a:xfrm>
            <a:off x="1351181" y="2295525"/>
            <a:ext cx="789503" cy="30480"/>
          </a:xfrm>
          <a:prstGeom prst="roundRect">
            <a:avLst>
              <a:gd name="adj" fmla="val 111021"/>
            </a:avLst>
          </a:prstGeom>
          <a:solidFill>
            <a:srgbClr val="5D606B"/>
          </a:solidFill>
          <a:ln/>
        </p:spPr>
      </p:sp>
      <p:sp>
        <p:nvSpPr>
          <p:cNvPr id="5" name="Shape 3"/>
          <p:cNvSpPr/>
          <p:nvPr/>
        </p:nvSpPr>
        <p:spPr>
          <a:xfrm>
            <a:off x="874097" y="2057043"/>
            <a:ext cx="507563" cy="507563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6" name="Text 4"/>
          <p:cNvSpPr/>
          <p:nvPr/>
        </p:nvSpPr>
        <p:spPr>
          <a:xfrm>
            <a:off x="1069836" y="2151578"/>
            <a:ext cx="115967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68629" y="2028825"/>
            <a:ext cx="3034308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осознанности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68629" y="2495788"/>
            <a:ext cx="11472267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Понимание своих чувств, потребностей и ценностей помогает лучше распознавать манипулятивные попытки и избегать подверженности 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1181" y="4160996"/>
            <a:ext cx="789503" cy="30480"/>
          </a:xfrm>
          <a:prstGeom prst="roundRect">
            <a:avLst>
              <a:gd name="adj" fmla="val 111021"/>
            </a:avLst>
          </a:prstGeom>
          <a:solidFill>
            <a:srgbClr val="5D606B"/>
          </a:solidFill>
          <a:ln/>
        </p:spPr>
      </p:sp>
      <p:sp>
        <p:nvSpPr>
          <p:cNvPr id="10" name="Shape 8"/>
          <p:cNvSpPr/>
          <p:nvPr/>
        </p:nvSpPr>
        <p:spPr>
          <a:xfrm>
            <a:off x="874097" y="3922514"/>
            <a:ext cx="507563" cy="507563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1" name="Text 9"/>
          <p:cNvSpPr/>
          <p:nvPr/>
        </p:nvSpPr>
        <p:spPr>
          <a:xfrm>
            <a:off x="1042333" y="4017050"/>
            <a:ext cx="170974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68629" y="3894296"/>
            <a:ext cx="2781895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Установление границ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68629" y="4361259"/>
            <a:ext cx="11472267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Чёткое обозначение личных границ и неприемлемых для себя действий снижает вероятность манипулирования.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1181" y="5665470"/>
            <a:ext cx="789503" cy="30480"/>
          </a:xfrm>
          <a:prstGeom prst="roundRect">
            <a:avLst>
              <a:gd name="adj" fmla="val 111021"/>
            </a:avLst>
          </a:prstGeom>
          <a:solidFill>
            <a:srgbClr val="5D606B"/>
          </a:solidFill>
          <a:ln/>
        </p:spPr>
      </p:sp>
      <p:sp>
        <p:nvSpPr>
          <p:cNvPr id="15" name="Shape 13"/>
          <p:cNvSpPr/>
          <p:nvPr/>
        </p:nvSpPr>
        <p:spPr>
          <a:xfrm>
            <a:off x="874097" y="5426988"/>
            <a:ext cx="507563" cy="507563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6" name="Text 14"/>
          <p:cNvSpPr/>
          <p:nvPr/>
        </p:nvSpPr>
        <p:spPr>
          <a:xfrm>
            <a:off x="1039118" y="5521523"/>
            <a:ext cx="177403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68629" y="5398770"/>
            <a:ext cx="2654022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Ведение диалога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68629" y="5865733"/>
            <a:ext cx="11472267" cy="360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Открытое обсуждение и задавание уточняющих вопросов помогает вывести манипуляции на чистую воду.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89503" y="6705957"/>
            <a:ext cx="13051393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Применение этих методов позволяет противостоять манипуляциям и отстаивать собственные интересы, оставаясь при этом в рамках этичного поведения.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431314-BBAD-4303-BF36-1D17F8D0A04A}"/>
              </a:ext>
            </a:extLst>
          </p:cNvPr>
          <p:cNvSpPr txBox="1"/>
          <p:nvPr/>
        </p:nvSpPr>
        <p:spPr>
          <a:xfrm>
            <a:off x="174181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46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01240" y="3410188"/>
            <a:ext cx="9915287" cy="624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Практикум по моделированию ситуаций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88" y="4353282"/>
            <a:ext cx="530900" cy="5309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3188" y="5096470"/>
            <a:ext cx="2498408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Ролевые игры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43188" y="5536049"/>
            <a:ext cx="4168973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Проигрывание различных манипулятивных ситуаций поможет учащимся отработать навыки распознавания и противодействия.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654" y="4353282"/>
            <a:ext cx="530900" cy="5309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30654" y="5096470"/>
            <a:ext cx="2814876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Групповое обсуждение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30654" y="5536049"/>
            <a:ext cx="4168973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Анализ примеров манипуляций и обмен опытом противодействия в группе расширит понимание проблемы.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119" y="4353282"/>
            <a:ext cx="530900" cy="5309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119" y="5096470"/>
            <a:ext cx="2498408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Презентации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8119" y="5536049"/>
            <a:ext cx="4168973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Подготовка и представление кейсов по теме манипуляций закрепит знания учащихся и разовьёт их коммуникативные навыки.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3188" y="6794302"/>
            <a:ext cx="13144024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Интерактивные методы обучения помогут старшеклассникам не только усвоить теоретические знания, но и отработать практические навыки противостояния манипуляциям в реальных жизненных ситуациях.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A65D0-69CE-4305-84E4-5BCAE16A4EDC}"/>
              </a:ext>
            </a:extLst>
          </p:cNvPr>
          <p:cNvSpPr txBox="1"/>
          <p:nvPr/>
        </p:nvSpPr>
        <p:spPr>
          <a:xfrm>
            <a:off x="174181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613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2024-11-27T16:30:10Z</dcterms:created>
  <dcterms:modified xsi:type="dcterms:W3CDTF">2024-11-27T16:34:42Z</dcterms:modified>
</cp:coreProperties>
</file>