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A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8297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150D48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C0A33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C0A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newuroki.net/" TargetMode="Externa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0" y="34187"/>
            <a:ext cx="7200900" cy="8802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765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Конфликт и компромисс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130629" y="1149720"/>
            <a:ext cx="6923313" cy="3444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Конфликты - неотъемлемая часть нашей жизни, возникающие вследствие разногласий, противоречий или столкновений интересов. Однако умение конструктивно разрешать конфликтные ситуации является ключевым навыком, который позволяет сохранять взаимоотношения и находить взаимовыгодные решения. В рамках данной презентации мы подробно рассмотрим природу конфликтов, различные стратегии поведения в конфликтных ситуациях, а также изучим компромисс как эффективный способ их разрешения.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9D846A5-98CA-4AB6-82DF-F92A60EC7D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900" y="0"/>
            <a:ext cx="7429500" cy="82296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A82CF6A-2B0C-4C3D-ADDC-85F4FED96985}"/>
              </a:ext>
            </a:extLst>
          </p:cNvPr>
          <p:cNvSpPr txBox="1"/>
          <p:nvPr/>
        </p:nvSpPr>
        <p:spPr>
          <a:xfrm>
            <a:off x="0" y="5334910"/>
            <a:ext cx="72009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для классного часа по теме: "Конфликт и компромисс"</a:t>
            </a:r>
          </a:p>
          <a:p>
            <a:pPr algn="ctr"/>
            <a:r>
              <a:rPr lang="ru-RU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Новые УРОКИ </a:t>
            </a:r>
            <a:r>
              <a:rPr lang="en-US" sz="2500" u="sng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5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406389-46AE-44DD-9EE3-218B4780FA0B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615803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2856904" y="2642711"/>
            <a:ext cx="8978265" cy="61555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00"/>
              </a:lnSpc>
              <a:buNone/>
            </a:pPr>
            <a:r>
              <a:rPr lang="en-US" sz="385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Понятие конфликта и его природа</a:t>
            </a:r>
            <a:endParaRPr lang="en-US" sz="3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hape 1"/>
          <p:cNvSpPr/>
          <p:nvPr/>
        </p:nvSpPr>
        <p:spPr>
          <a:xfrm>
            <a:off x="732353" y="4122301"/>
            <a:ext cx="4249103" cy="3530084"/>
          </a:xfrm>
          <a:prstGeom prst="roundRect">
            <a:avLst>
              <a:gd name="adj" fmla="val 889"/>
            </a:avLst>
          </a:prstGeom>
          <a:solidFill>
            <a:srgbClr val="2B2952"/>
          </a:solidFill>
          <a:ln/>
        </p:spPr>
      </p:sp>
      <p:sp>
        <p:nvSpPr>
          <p:cNvPr id="5" name="Text 2"/>
          <p:cNvSpPr/>
          <p:nvPr/>
        </p:nvSpPr>
        <p:spPr>
          <a:xfrm>
            <a:off x="941546" y="4331494"/>
            <a:ext cx="2767846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Что такое конфликт?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941546" y="4764762"/>
            <a:ext cx="3830717" cy="26784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Конфликт - это столкновение противоположно направленных целей, интересов, позиций, мнений или взглядов двух или более людей. Конфликтные ситуации возникают, когда одна сторона пытается помешать реализации целей другой стороны.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4"/>
          <p:cNvSpPr/>
          <p:nvPr/>
        </p:nvSpPr>
        <p:spPr>
          <a:xfrm>
            <a:off x="5190649" y="4122301"/>
            <a:ext cx="4249103" cy="3530084"/>
          </a:xfrm>
          <a:prstGeom prst="roundRect">
            <a:avLst>
              <a:gd name="adj" fmla="val 889"/>
            </a:avLst>
          </a:prstGeom>
          <a:solidFill>
            <a:srgbClr val="2B2952"/>
          </a:solidFill>
          <a:ln/>
        </p:spPr>
      </p:sp>
      <p:sp>
        <p:nvSpPr>
          <p:cNvPr id="8" name="Text 5"/>
          <p:cNvSpPr/>
          <p:nvPr/>
        </p:nvSpPr>
        <p:spPr>
          <a:xfrm>
            <a:off x="5399842" y="4331494"/>
            <a:ext cx="2886194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Причины конфликтов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5399842" y="4764762"/>
            <a:ext cx="3830717" cy="23436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Конфликты могут быть вызваны различными факторами, такими как нехватка ресурсов, разногласия в ценностях и приоритетах, недопонимание, плохие коммуникации, личные обиды и эмоциональные реакции.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9648944" y="4122301"/>
            <a:ext cx="4249103" cy="3530084"/>
          </a:xfrm>
          <a:prstGeom prst="roundRect">
            <a:avLst>
              <a:gd name="adj" fmla="val 889"/>
            </a:avLst>
          </a:prstGeom>
          <a:solidFill>
            <a:srgbClr val="2B2952"/>
          </a:solidFill>
          <a:ln/>
        </p:spPr>
      </p:sp>
      <p:sp>
        <p:nvSpPr>
          <p:cNvPr id="11" name="Text 8"/>
          <p:cNvSpPr/>
          <p:nvPr/>
        </p:nvSpPr>
        <p:spPr>
          <a:xfrm>
            <a:off x="9858137" y="4331494"/>
            <a:ext cx="2461974" cy="3077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00"/>
              </a:lnSpc>
              <a:buNone/>
            </a:pPr>
            <a:r>
              <a:rPr lang="en-US" sz="19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Виды конфликтов</a:t>
            </a:r>
            <a:endParaRPr lang="en-US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9"/>
          <p:cNvSpPr/>
          <p:nvPr/>
        </p:nvSpPr>
        <p:spPr>
          <a:xfrm>
            <a:off x="9858137" y="4764762"/>
            <a:ext cx="3830717" cy="200882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Конфликты могут быть внутриличностными, межличностными, между личностью и группой, а также межгрупповыми. Они могут носить как конструктивный, так и деструктивный характер.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FF79D5-CA9A-456C-AFB3-91D00957B932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85549" y="861536"/>
            <a:ext cx="10197465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Структура и динамика конфликта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5029319"/>
            <a:ext cx="12954952" cy="30480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4" name="Shape 2"/>
          <p:cNvSpPr/>
          <p:nvPr/>
        </p:nvSpPr>
        <p:spPr>
          <a:xfrm>
            <a:off x="4001214" y="4191655"/>
            <a:ext cx="30480" cy="837724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5" name="Shape 3"/>
          <p:cNvSpPr/>
          <p:nvPr/>
        </p:nvSpPr>
        <p:spPr>
          <a:xfrm>
            <a:off x="3747254" y="476005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6" name="Text 4"/>
          <p:cNvSpPr/>
          <p:nvPr/>
        </p:nvSpPr>
        <p:spPr>
          <a:xfrm>
            <a:off x="3950613" y="4860310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2608540" y="1924526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Возникновение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077039" y="2420064"/>
            <a:ext cx="587918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На этой стадии появляется противоречие или столкновение интересов, которое при определенных условиях может перерасти в конфликтную ситуацию.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7299722" y="5029260"/>
            <a:ext cx="30480" cy="837724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10" name="Shape 8"/>
          <p:cNvSpPr/>
          <p:nvPr/>
        </p:nvSpPr>
        <p:spPr>
          <a:xfrm>
            <a:off x="7045762" y="476005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1" name="Text 9"/>
          <p:cNvSpPr/>
          <p:nvPr/>
        </p:nvSpPr>
        <p:spPr>
          <a:xfrm>
            <a:off x="7209592" y="4860310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5907048" y="6106478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Осознание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4375547" y="6602016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Стороны начинают осознавать наличие проблемы и готовятся к противостоянию.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10598348" y="4191655"/>
            <a:ext cx="30480" cy="837724"/>
          </a:xfrm>
          <a:prstGeom prst="roundRect">
            <a:avLst>
              <a:gd name="adj" fmla="val 117806"/>
            </a:avLst>
          </a:prstGeom>
          <a:solidFill>
            <a:srgbClr val="44426B"/>
          </a:solidFill>
          <a:ln/>
        </p:spPr>
      </p:sp>
      <p:sp>
        <p:nvSpPr>
          <p:cNvPr id="15" name="Shape 13"/>
          <p:cNvSpPr/>
          <p:nvPr/>
        </p:nvSpPr>
        <p:spPr>
          <a:xfrm>
            <a:off x="10344388" y="4760059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6" name="Text 14"/>
          <p:cNvSpPr/>
          <p:nvPr/>
        </p:nvSpPr>
        <p:spPr>
          <a:xfrm>
            <a:off x="10505242" y="4860310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9205674" y="269057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Конфронтация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674173" y="3186113"/>
            <a:ext cx="5879187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Конфликтующие стороны открыто выражают свои позиции и переходят к активным действиям.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0486972-1F74-4712-8F7C-256AD2DB7E59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132588" y="1391661"/>
            <a:ext cx="10365224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Стратегии поведения в конфликте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837724" y="28304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Соперничество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837724" y="3421737"/>
            <a:ext cx="3928586" cy="306419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Стремление добиться своих целей в ущерб другой стороне, настаивать на своей правоте любой ценой. Эта стратегия может быть эффективна, когда вопрос имеет большую важность, но часто приводит к ухудшению отношений.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5357813" y="28304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Уклонение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5357813" y="3421737"/>
            <a:ext cx="3928586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Игнорирование или избегание конфликтной ситуации. Данная стратегия может использоваться, когда конфликт незначителен или когда требуется время, чтобы подготовиться к нему.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9877901" y="283047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Компромисс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9877901" y="3421737"/>
            <a:ext cx="3928586" cy="268116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Взаимные уступки, поиск промежуточного решения, при котором обе стороны частично удовлетворяют свои интересы. Это конструктивная стратегия, позволяющая сохранить взаимоотношения.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28FA42-D7C6-438D-835B-86C886157617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14745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Компромисс как способ разрешения конфликта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hape 1"/>
          <p:cNvSpPr/>
          <p:nvPr/>
        </p:nvSpPr>
        <p:spPr>
          <a:xfrm>
            <a:off x="837724" y="285095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4" name="Text 2"/>
          <p:cNvSpPr/>
          <p:nvPr/>
        </p:nvSpPr>
        <p:spPr>
          <a:xfrm>
            <a:off x="1041083" y="2951202"/>
            <a:ext cx="131802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1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3"/>
          <p:cNvSpPr/>
          <p:nvPr/>
        </p:nvSpPr>
        <p:spPr>
          <a:xfrm>
            <a:off x="1615559" y="2850952"/>
            <a:ext cx="3539133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Что такое компромисс?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4"/>
          <p:cNvSpPr/>
          <p:nvPr/>
        </p:nvSpPr>
        <p:spPr>
          <a:xfrm>
            <a:off x="1615559" y="3346490"/>
            <a:ext cx="55799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Компромисс - это взаимные уступки, при которых стороны частично удовлетворяют свои интересы ради достижения согласия.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34858" y="285095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8" name="Text 6"/>
          <p:cNvSpPr/>
          <p:nvPr/>
        </p:nvSpPr>
        <p:spPr>
          <a:xfrm>
            <a:off x="7598688" y="2951202"/>
            <a:ext cx="210860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2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8212693" y="2850952"/>
            <a:ext cx="4335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Преимущества компромисса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8212693" y="3346490"/>
            <a:ext cx="55799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Компромисс позволяет сохранить хорошие отношения, избежать эскалации конфликта и найти взаимоприемлемое решение, которое устраивает обе стороны.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837724" y="538710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2" name="Text 10"/>
          <p:cNvSpPr/>
          <p:nvPr/>
        </p:nvSpPr>
        <p:spPr>
          <a:xfrm>
            <a:off x="998577" y="5487353"/>
            <a:ext cx="216694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3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1615559" y="5387102"/>
            <a:ext cx="466844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Когда применять компромисс?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1615559" y="5882640"/>
            <a:ext cx="5579983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Компромисс эффективен, когда стороны готовы к диалогу, интересы не являются принципиальными и обе стороны заинтересованы в сохранении взаимоотношений.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7434858" y="5387102"/>
            <a:ext cx="538520" cy="538520"/>
          </a:xfrm>
          <a:prstGeom prst="roundRect">
            <a:avLst>
              <a:gd name="adj" fmla="val 6668"/>
            </a:avLst>
          </a:prstGeom>
          <a:solidFill>
            <a:srgbClr val="2B2952"/>
          </a:solidFill>
          <a:ln/>
        </p:spPr>
      </p:sp>
      <p:sp>
        <p:nvSpPr>
          <p:cNvPr id="16" name="Text 14"/>
          <p:cNvSpPr/>
          <p:nvPr/>
        </p:nvSpPr>
        <p:spPr>
          <a:xfrm>
            <a:off x="7583924" y="5487353"/>
            <a:ext cx="240268" cy="33789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4</a:t>
            </a:r>
            <a:endParaRPr lang="en-US" sz="2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8212693" y="5387102"/>
            <a:ext cx="337875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Правила компромисса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8212693" y="5882640"/>
            <a:ext cx="5579983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Выявление интересов, а не позиций, открытость к диалогу, готовность к взаимным уступкам и поиск решения, выгодного для обеих сторон.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124DC45-5A2E-486B-B0E6-058875C92C51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772954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5500"/>
              </a:lnSpc>
              <a:buNone/>
            </a:pPr>
            <a:r>
              <a:rPr lang="en-US" sz="44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Правила конструктивного разрешения конфликтов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7724" y="2539960"/>
            <a:ext cx="598408" cy="59840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837724" y="3377684"/>
            <a:ext cx="439233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Эффективная коммуникация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837724" y="3873222"/>
            <a:ext cx="62979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Открыто и ясно выражайте свои мысли, внимательно слушайте другую сторону.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627" y="2539960"/>
            <a:ext cx="598408" cy="59840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7494627" y="3377684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Эмпатия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7494627" y="3873222"/>
            <a:ext cx="62980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Старайтесь понять точку зрения оппонента и его чувства.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7724" y="5357336"/>
            <a:ext cx="598408" cy="59840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37724" y="6195060"/>
            <a:ext cx="3994904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Готовность к компромиссу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6"/>
          <p:cNvSpPr/>
          <p:nvPr/>
        </p:nvSpPr>
        <p:spPr>
          <a:xfrm>
            <a:off x="837724" y="6690598"/>
            <a:ext cx="6297930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Будьте готовы к взаимным уступкам ради достижения согласия.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4627" y="5357336"/>
            <a:ext cx="598408" cy="59840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94627" y="619506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Поиск решений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8"/>
          <p:cNvSpPr/>
          <p:nvPr/>
        </p:nvSpPr>
        <p:spPr>
          <a:xfrm>
            <a:off x="7494627" y="6690598"/>
            <a:ext cx="62980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Фокусируйтесь на решении проблемы, а не на личности оппонента.</a:t>
            </a:r>
            <a:endParaRPr lang="en-US" sz="18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018D9E-E3C8-4741-932F-05F38F9A443F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188964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28995" y="2305407"/>
            <a:ext cx="9685258" cy="4444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35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Профилактика конфликтов в классном коллективе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995" y="2976563"/>
            <a:ext cx="755809" cy="1209318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511498" y="3127653"/>
            <a:ext cx="2353270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Формирование команды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1511498" y="3440549"/>
            <a:ext cx="12589907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Организуйте совместные мероприятия, которые помогают учащимся лучше узнать друг друга и сплотиться.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995" y="4185880"/>
            <a:ext cx="755809" cy="1209318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511498" y="4336971"/>
            <a:ext cx="2774037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Эффективная коммуникация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1511498" y="4649867"/>
            <a:ext cx="12589907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Регулярно проводите классные часы, посвященные развитию навыков общения.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995" y="5395198"/>
            <a:ext cx="755809" cy="1209318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511498" y="5546288"/>
            <a:ext cx="2646521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Поощрение сотрудничества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1511498" y="5859185"/>
            <a:ext cx="12589907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Создавайте условия для совместной работы и групповых проектов, где ученики учатся взаимодействовать.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995" y="6604516"/>
            <a:ext cx="755809" cy="1209318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1511498" y="6755606"/>
            <a:ext cx="2163723" cy="2222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750"/>
              </a:lnSpc>
              <a:buNone/>
            </a:pPr>
            <a:r>
              <a:rPr lang="en-US" sz="2000" b="1" dirty="0">
                <a:solidFill>
                  <a:srgbClr val="D9E1FF"/>
                </a:solidFill>
                <a:latin typeface="Arial" panose="020B0604020202020204" pitchFamily="34" charset="0"/>
                <a:ea typeface="Syne Bold" pitchFamily="34" charset="-122"/>
                <a:cs typeface="Arial" panose="020B0604020202020204" pitchFamily="34" charset="0"/>
              </a:rPr>
              <a:t>Управление эмоциями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1511498" y="7068503"/>
            <a:ext cx="12589907" cy="2419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1900"/>
              </a:lnSpc>
              <a:buNone/>
            </a:pPr>
            <a:r>
              <a:rPr lang="en-US" sz="1600" dirty="0">
                <a:solidFill>
                  <a:srgbClr val="D9E1FF"/>
                </a:solidFill>
                <a:latin typeface="Arial" panose="020B0604020202020204" pitchFamily="34" charset="0"/>
                <a:ea typeface="Arimo" pitchFamily="34" charset="-122"/>
                <a:cs typeface="Arial" panose="020B0604020202020204" pitchFamily="34" charset="0"/>
              </a:rPr>
              <a:t>Помогайте ученикам развивать эмоциональный интеллект и навыки конструктивного выражения чувств.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5FA511-1CA5-480F-980D-830FFD829CBF}"/>
              </a:ext>
            </a:extLst>
          </p:cNvPr>
          <p:cNvSpPr txBox="1"/>
          <p:nvPr/>
        </p:nvSpPr>
        <p:spPr>
          <a:xfrm>
            <a:off x="12774229" y="145061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>
                <a:solidFill>
                  <a:sysClr val="windowText" lastClr="000000">
                    <a:alpha val="0"/>
                  </a:sysClr>
                </a:solidFill>
                <a:latin typeface="Arial" panose="020B0604020202020204" pitchFamily="34" charset="0"/>
                <a:cs typeface="Arial" panose="020B0604020202020204" pitchFamily="34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ysClr val="windowText" lastClr="000000">
                  <a:alpha val="0"/>
                </a:sys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578</Words>
  <Application>Microsoft Office PowerPoint</Application>
  <PresentationFormat>Произвольный</PresentationFormat>
  <Paragraphs>74</Paragraphs>
  <Slides>7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2024-11-06T15:03:01Z</dcterms:created>
  <dcterms:modified xsi:type="dcterms:W3CDTF">2024-11-06T15:09:18Z</dcterms:modified>
</cp:coreProperties>
</file>