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79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129419"/>
            <a:ext cx="7315200" cy="18626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00"/>
              </a:lnSpc>
              <a:buNone/>
            </a:pPr>
            <a:r>
              <a:rPr lang="en-US" sz="500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Влияние поведения на безопасность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50372" y="2087066"/>
            <a:ext cx="6923314" cy="25937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Здравствуйте, ребята! Сегодня мы поговорим о том, как наше поведение влияет на нашу безопасность. Мы рассмотрим риски, с которыми мы сталкиваемся в повседневной жизни, и изучим, как можем защитить себя от них. Мы узнаем о концепции виктимности, о том, как наше поведение может сделать нас более или менее уязвимыми для опасностей. Мы также рассмотрим, как наше поведение влияет на безопасность общества и государства в целом.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F09497-E729-493D-9251-E8C4EBAF04FC}"/>
              </a:ext>
            </a:extLst>
          </p:cNvPr>
          <p:cNvSpPr txBox="1"/>
          <p:nvPr/>
        </p:nvSpPr>
        <p:spPr>
          <a:xfrm>
            <a:off x="0" y="4931219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10 классе по теме: «Влияние поведения на безопасность. Риск-ориентированный подход к обеспечению безопасности на уровне личности, общества, государства»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C76B3-A12E-484B-B278-7CCD3E26AC18}"/>
              </a:ext>
            </a:extLst>
          </p:cNvPr>
          <p:cNvSpPr txBox="1"/>
          <p:nvPr/>
        </p:nvSpPr>
        <p:spPr>
          <a:xfrm>
            <a:off x="12736271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4326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6034" y="3082290"/>
            <a:ext cx="11014472" cy="585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365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Понятие виктимности и виктимного поведения</a:t>
            </a:r>
            <a:endParaRPr lang="en-US" sz="3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56034" y="3949184"/>
            <a:ext cx="13318331" cy="1200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Виктимность – это склонность человека становиться жертвой преступления или несчастного случая. Виктимное поведение – это набор действий и черт характера, которые увеличивают вероятность стать жертвой. Например, демонстрация дорогих вещей, хождение в одиночестве по темным улицам, употребление алкоголя или наркотиков. Важно понимать, что виктимность не означает вину, но подчеркивает важность осознания собственных действий и их влияния на безопасность.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56034" y="5547598"/>
            <a:ext cx="2576274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0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Факторы виктимности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55834" y="6027896"/>
            <a:ext cx="3834289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Возраст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955834" y="6393537"/>
            <a:ext cx="3834289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Пол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55834" y="6759178"/>
            <a:ext cx="3834289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Социальный статус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55834" y="7124819"/>
            <a:ext cx="3834289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Место жительства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254943" y="5547598"/>
            <a:ext cx="3836670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0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Примеры виктимного поведения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554742" y="6027896"/>
            <a:ext cx="3834289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Демонстрация ценных вещей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554742" y="6393537"/>
            <a:ext cx="3834289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Хождение по безлюдным местам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5554742" y="6759178"/>
            <a:ext cx="3834289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Небрежность в отношении личных данных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853851" y="5547598"/>
            <a:ext cx="2934533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0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Как снизить виктимность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153650" y="6027896"/>
            <a:ext cx="3834289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Осторожность в отношении личной информации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153650" y="6693575"/>
            <a:ext cx="3834289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Выбор безопасных маршрутов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0153650" y="7059216"/>
            <a:ext cx="3834289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Избегание рискованного поведения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A9919C-D5D3-4394-AFD3-3FE7BC3C5675}"/>
              </a:ext>
            </a:extLst>
          </p:cNvPr>
          <p:cNvSpPr txBox="1"/>
          <p:nvPr/>
        </p:nvSpPr>
        <p:spPr>
          <a:xfrm>
            <a:off x="12736271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9257" y="729734"/>
            <a:ext cx="13191887" cy="1284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0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Безопасное поведение как основа личной безопасности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19257" y="2424946"/>
            <a:ext cx="13191887" cy="1314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Безопасное поведение - это набор привычек и действий, которые снижают вероятность несчастных случаев и преступлений. Оно включает в себя правила дорожного движения, правила поведения в общественных местах, осторожность при обращении с огнем, неупотребление алкоголя и наркотиков, а также защиту личных данных. Безопасное поведение – это не только вопрос личной ответственности, но и забота о благополучии окружающих.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19257" y="4202073"/>
            <a:ext cx="462320" cy="462320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81658" y="4279106"/>
            <a:ext cx="137517" cy="308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387078" y="4202073"/>
            <a:ext cx="3878580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Правила дорожного движения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387078" y="4646414"/>
            <a:ext cx="5825371" cy="986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Переход дороги по пешеходному переходу, соблюдение сигналов светофора, использование светоотражающих элементов в темное время суток.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17951" y="4202073"/>
            <a:ext cx="462320" cy="462320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554158" y="4279106"/>
            <a:ext cx="189905" cy="308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085773" y="4202073"/>
            <a:ext cx="5622608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Правила поведения в общественных местах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085773" y="4646414"/>
            <a:ext cx="5825371" cy="986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Не оставлять ценные вещи без присмотра, не разговаривать с незнакомцами, не ходить в одиночку по темным улицам.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19257" y="6069211"/>
            <a:ext cx="462320" cy="462320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855464" y="6146244"/>
            <a:ext cx="189905" cy="308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387078" y="6069211"/>
            <a:ext cx="3641408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Правила обращения с огнем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387078" y="6513552"/>
            <a:ext cx="5825371" cy="986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Не оставлять включенные электроприборы без присмотра, использовать спички и зажигалки с осторожностью, не шутить с огнем.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417951" y="6069211"/>
            <a:ext cx="462320" cy="462320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558921" y="6146244"/>
            <a:ext cx="180261" cy="308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8085773" y="6069211"/>
            <a:ext cx="3004542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Защита личных данных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085773" y="6513552"/>
            <a:ext cx="5825371" cy="986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Не раскрывать личную информацию незнакомцам, не переходить по подозрительным ссылкам, использовать надежные пароли.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BAFA80-A58D-409E-B131-B3AD0F112F10}"/>
              </a:ext>
            </a:extLst>
          </p:cNvPr>
          <p:cNvSpPr txBox="1"/>
          <p:nvPr/>
        </p:nvSpPr>
        <p:spPr>
          <a:xfrm>
            <a:off x="12736271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0073" y="588764"/>
            <a:ext cx="10041969" cy="517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050"/>
              </a:lnSpc>
              <a:buNone/>
            </a:pPr>
            <a:r>
              <a:rPr lang="en-US" sz="325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Влияние действий человека на его безопасность</a:t>
            </a:r>
            <a:endParaRPr lang="en-US" sz="3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80073" y="1355288"/>
            <a:ext cx="13470255" cy="7954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3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Наши действия прямо влияют на нашу безопасность. Рискованное поведение, такое как употребление алкоголя или наркотиков, небрежность при обращении с оружием, несоблюдение правил дорожного движения, неумение оказать первую помощь, может привести к серьезным последствиям. С другой стороны, ответственное поведение, знание правил безопасности, принятие превентивных мер и способность быстро реагировать на угрозу, способствуют безопасности.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3" y="2337197"/>
            <a:ext cx="828675" cy="132588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657350" y="2502932"/>
            <a:ext cx="2663785" cy="2589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Неправильное поведение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657350" y="2861310"/>
            <a:ext cx="12392978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Употребление алкоголя и наркотиков, небрежность при обращении с оружием, несоблюдение правил дорожного движения.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73" y="3663077"/>
            <a:ext cx="828675" cy="132588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657350" y="3828812"/>
            <a:ext cx="2071688" cy="2589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Повышенный риск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657350" y="4187190"/>
            <a:ext cx="12392978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Увеличение вероятности несчастных случаев, травм, преступлений.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073" y="4988957"/>
            <a:ext cx="828675" cy="132588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657350" y="5154692"/>
            <a:ext cx="2687479" cy="2589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Ответственное поведение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1657350" y="5513070"/>
            <a:ext cx="12392978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Знание правил безопасности, принятие превентивных мер, умение оказать первую помощь.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073" y="6314837"/>
            <a:ext cx="828675" cy="132588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657350" y="6480572"/>
            <a:ext cx="2785943" cy="2589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Повышенная безопасность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1657350" y="6838950"/>
            <a:ext cx="12392978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Снижение вероятности несчастных случаев, травм, преступлений.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850E0E-C91C-40AF-8A16-E71580F36B65}"/>
              </a:ext>
            </a:extLst>
          </p:cNvPr>
          <p:cNvSpPr txBox="1"/>
          <p:nvPr/>
        </p:nvSpPr>
        <p:spPr>
          <a:xfrm>
            <a:off x="12736271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6508" y="642223"/>
            <a:ext cx="11090791" cy="568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Прогнозирование и предупреждение опасностей</a:t>
            </a:r>
            <a:endParaRPr lang="en-US" sz="3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36508" y="1483281"/>
            <a:ext cx="13357384" cy="872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Прогнозирование и предупреждение опасностей – это важный элемент обеспечения безопасности. Оценивая риски и предвидя возможные угрозы, мы можем принимать превентивные меры. Это включает в себя изучение правил безопасности, прохождение специальных курсов, соблюдение мер предосторожности, установку систем сигнализации, а также отслеживание информации о возможных чрезвычайных ситуациях.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897850" y="2560439"/>
            <a:ext cx="22860" cy="5026819"/>
          </a:xfrm>
          <a:prstGeom prst="roundRect">
            <a:avLst>
              <a:gd name="adj" fmla="val 334136"/>
            </a:avLst>
          </a:prstGeom>
          <a:solidFill>
            <a:srgbClr val="DDD3BA"/>
          </a:solidFill>
          <a:ln/>
        </p:spPr>
      </p:sp>
      <p:sp>
        <p:nvSpPr>
          <p:cNvPr id="5" name="Shape 3"/>
          <p:cNvSpPr/>
          <p:nvPr/>
        </p:nvSpPr>
        <p:spPr>
          <a:xfrm>
            <a:off x="1090970" y="2958108"/>
            <a:ext cx="636508" cy="22860"/>
          </a:xfrm>
          <a:prstGeom prst="roundRect">
            <a:avLst>
              <a:gd name="adj" fmla="val 334136"/>
            </a:avLst>
          </a:prstGeom>
          <a:solidFill>
            <a:srgbClr val="DDD3BA"/>
          </a:solidFill>
          <a:ln/>
        </p:spPr>
      </p:sp>
      <p:sp>
        <p:nvSpPr>
          <p:cNvPr id="6" name="Shape 4"/>
          <p:cNvSpPr/>
          <p:nvPr/>
        </p:nvSpPr>
        <p:spPr>
          <a:xfrm>
            <a:off x="704731" y="2764988"/>
            <a:ext cx="409099" cy="409099"/>
          </a:xfrm>
          <a:prstGeom prst="roundRect">
            <a:avLst>
              <a:gd name="adj" fmla="val 1867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48439" y="2833092"/>
            <a:ext cx="121682" cy="272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1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909524" y="2742248"/>
            <a:ext cx="2273260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Определение риска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909524" y="3135392"/>
            <a:ext cx="12084368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Изучение потенциальных опасностей, анализ вероятности их возникновения и тяжести последствий.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1090970" y="4187547"/>
            <a:ext cx="636508" cy="22860"/>
          </a:xfrm>
          <a:prstGeom prst="roundRect">
            <a:avLst>
              <a:gd name="adj" fmla="val 334136"/>
            </a:avLst>
          </a:prstGeom>
          <a:solidFill>
            <a:srgbClr val="DDD3BA"/>
          </a:solidFill>
          <a:ln/>
        </p:spPr>
      </p:sp>
      <p:sp>
        <p:nvSpPr>
          <p:cNvPr id="11" name="Shape 9"/>
          <p:cNvSpPr/>
          <p:nvPr/>
        </p:nvSpPr>
        <p:spPr>
          <a:xfrm>
            <a:off x="704731" y="3994428"/>
            <a:ext cx="409099" cy="409099"/>
          </a:xfrm>
          <a:prstGeom prst="roundRect">
            <a:avLst>
              <a:gd name="adj" fmla="val 1867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25222" y="4062532"/>
            <a:ext cx="168116" cy="272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2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909524" y="3971687"/>
            <a:ext cx="2273260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Прогнозирование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909524" y="4364831"/>
            <a:ext cx="12084368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Предсказание возможных сценариев развития событий, основанное на анализе данных и экспертных оценках.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1090970" y="5416987"/>
            <a:ext cx="636508" cy="22860"/>
          </a:xfrm>
          <a:prstGeom prst="roundRect">
            <a:avLst>
              <a:gd name="adj" fmla="val 334136"/>
            </a:avLst>
          </a:prstGeom>
          <a:solidFill>
            <a:srgbClr val="DDD3BA"/>
          </a:solidFill>
          <a:ln/>
        </p:spPr>
      </p:sp>
      <p:sp>
        <p:nvSpPr>
          <p:cNvPr id="16" name="Shape 14"/>
          <p:cNvSpPr/>
          <p:nvPr/>
        </p:nvSpPr>
        <p:spPr>
          <a:xfrm>
            <a:off x="704731" y="5223867"/>
            <a:ext cx="409099" cy="409099"/>
          </a:xfrm>
          <a:prstGeom prst="roundRect">
            <a:avLst>
              <a:gd name="adj" fmla="val 1867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825222" y="5291971"/>
            <a:ext cx="168116" cy="272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3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909524" y="5201126"/>
            <a:ext cx="2273260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Предупреждение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909524" y="5594271"/>
            <a:ext cx="12084368" cy="581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Принятие мер для снижения риска, например, установка систем сигнализации, обучение персонала правилам безопасности, проведение профилактических мероприятий.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1090970" y="6937296"/>
            <a:ext cx="636508" cy="22860"/>
          </a:xfrm>
          <a:prstGeom prst="roundRect">
            <a:avLst>
              <a:gd name="adj" fmla="val 334136"/>
            </a:avLst>
          </a:prstGeom>
          <a:solidFill>
            <a:srgbClr val="DDD3BA"/>
          </a:solidFill>
          <a:ln/>
        </p:spPr>
      </p:sp>
      <p:sp>
        <p:nvSpPr>
          <p:cNvPr id="21" name="Shape 19"/>
          <p:cNvSpPr/>
          <p:nvPr/>
        </p:nvSpPr>
        <p:spPr>
          <a:xfrm>
            <a:off x="704731" y="6744176"/>
            <a:ext cx="409099" cy="409099"/>
          </a:xfrm>
          <a:prstGeom prst="roundRect">
            <a:avLst>
              <a:gd name="adj" fmla="val 1867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829389" y="6812280"/>
            <a:ext cx="159663" cy="272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4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1909524" y="6721435"/>
            <a:ext cx="2273260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Реагирование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1909524" y="7114580"/>
            <a:ext cx="12084368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Быстрое и эффективное реагирование на возникшую опасность, оказание помощи и минимизация последствий.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598D51-A77E-48D2-9D86-E98A3238C410}"/>
              </a:ext>
            </a:extLst>
          </p:cNvPr>
          <p:cNvSpPr txBox="1"/>
          <p:nvPr/>
        </p:nvSpPr>
        <p:spPr>
          <a:xfrm>
            <a:off x="12736271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28631"/>
            <a:ext cx="1239071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Основы риск-ориентированного мышления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477572"/>
            <a:ext cx="13042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Риск-ориентированное мышление – это способ анализа ситуаций, позволяющий оценить вероятность возникновения опасности и принять меры для ее предотвращения. При риск-ориентированном подходе мы учитываем вероятность происшествия, тяжесть его последствий, а также наши возможности по его предотвращению.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4184332"/>
            <a:ext cx="13042821" cy="2616518"/>
          </a:xfrm>
          <a:prstGeom prst="roundRect">
            <a:avLst>
              <a:gd name="adj" fmla="val 364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01410" y="4191953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1028224" y="4335661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Шаг 1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45824" y="4335661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Идентификация рисков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801410" y="4842272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028224" y="4985980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Шаг 2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45824" y="4985980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Оценка риска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801410" y="5492591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1028224" y="5636300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Шаг 3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545824" y="5636300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Выбор мер по снижению риска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801410" y="6142911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1028224" y="6286619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Шаг 4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45824" y="6286619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Мониторинг и оценка эффективности принятых мер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948EA7-95C4-457A-B92A-265DBCB1A2FD}"/>
              </a:ext>
            </a:extLst>
          </p:cNvPr>
          <p:cNvSpPr txBox="1"/>
          <p:nvPr/>
        </p:nvSpPr>
        <p:spPr>
          <a:xfrm>
            <a:off x="12736271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063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3775" y="3141583"/>
            <a:ext cx="12158782" cy="601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Риск-ориентированный подход на разных уровнях</a:t>
            </a:r>
            <a:endParaRPr lang="en-US" sz="3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73775" y="4031813"/>
            <a:ext cx="13282851" cy="924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Риск-ориентированный подход применяется на разных уровнях: от личного до государственного. На уровне личности он помогает нам осознать свои риски и принять меры для их снижения. На уровне общества он способствует созданию безопасной среды для всех граждан. На государственном уровне он помогает разработать эффективную систему безопасности и управления рисками.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75" y="5172432"/>
            <a:ext cx="481251" cy="48125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73775" y="5846088"/>
            <a:ext cx="2406372" cy="300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Личный уровень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673775" y="6262330"/>
            <a:ext cx="4235053" cy="616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Определение личных рисков, принятие мер по их снижению, осознанное поведение.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7554" y="5172432"/>
            <a:ext cx="481251" cy="48125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197554" y="5846088"/>
            <a:ext cx="2874645" cy="300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Общественный уровень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197554" y="6262330"/>
            <a:ext cx="4235172" cy="1232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Создание безопасных условий для всех граждан, развитие системы профилактики преступности, предупреждение чрезвычайных ситуаций.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1453" y="5172432"/>
            <a:ext cx="481251" cy="48125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721453" y="5846088"/>
            <a:ext cx="3118128" cy="300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Государственный уровень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721453" y="6262330"/>
            <a:ext cx="4235053" cy="924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Разработка и реализация государственной политики в сфере безопасности, создание эффективных систем управления рисками.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0BAE7-9A74-48CC-9C8C-430731149DF9}"/>
              </a:ext>
            </a:extLst>
          </p:cNvPr>
          <p:cNvSpPr txBox="1"/>
          <p:nvPr/>
        </p:nvSpPr>
        <p:spPr>
          <a:xfrm>
            <a:off x="12736271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851</Words>
  <Application>Microsoft Office PowerPoint</Application>
  <PresentationFormat>Произвольный</PresentationFormat>
  <Paragraphs>90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2024-10-22T14:18:47Z</dcterms:created>
  <dcterms:modified xsi:type="dcterms:W3CDTF">2024-10-22T14:24:04Z</dcterms:modified>
</cp:coreProperties>
</file>