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6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74312"/>
            <a:ext cx="7315200" cy="927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Строение семян</a:t>
            </a:r>
            <a:endParaRPr lang="en-US" sz="6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89371" y="1206139"/>
            <a:ext cx="6890657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Сегодня мы изучим удивительный мир семян, которые являются важным элементом для продолжения жизни растений. В этой презентации мы рассмотрим строение семян, разберемся в различиях между семенами однодольных и двудольных растений, а также проведем лабораторную работу по изучению их строения.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3B876-DBC1-40E4-8387-8DDB1783FC65}"/>
              </a:ext>
            </a:extLst>
          </p:cNvPr>
          <p:cNvSpPr txBox="1"/>
          <p:nvPr/>
        </p:nvSpPr>
        <p:spPr>
          <a:xfrm>
            <a:off x="7315199" y="4027465"/>
            <a:ext cx="7315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"Строение семян. Лабораторная работа «Изучение строения семян однодольных и двудольных растений»"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97555-F8E5-4B49-97CA-FCFA28EE8A7D}"/>
              </a:ext>
            </a:extLst>
          </p:cNvPr>
          <p:cNvSpPr txBox="1"/>
          <p:nvPr/>
        </p:nvSpPr>
        <p:spPr>
          <a:xfrm>
            <a:off x="141516" y="1524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169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30770" y="2990016"/>
            <a:ext cx="5797272" cy="604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Общее строение семени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76751" y="3843099"/>
            <a:ext cx="13276898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Семя — это зародыш растения, заключенный в защитную оболочку. Оно содержит все необходимое для начала роста и развития нового растения. Главные части семени — зародыш, эндосперм и семенная кожура.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76751" y="4679275"/>
            <a:ext cx="13276898" cy="927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Зародыш — это миниатюрная копия будущего растения, он состоит из зародышевого корешка, зародышевого стебля, почечки и семядолей. Эндосперм — это запас питательных веществ для зародыша. Семенная кожура — внешняя защитная оболочка, которая защищает зародыш и эндосперм от внешних воздействий.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76751" y="6042303"/>
            <a:ext cx="435054" cy="435054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</p:sp>
      <p:sp>
        <p:nvSpPr>
          <p:cNvPr id="7" name="Text 4"/>
          <p:cNvSpPr/>
          <p:nvPr/>
        </p:nvSpPr>
        <p:spPr>
          <a:xfrm>
            <a:off x="832842" y="6114812"/>
            <a:ext cx="122753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1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305163" y="6042303"/>
            <a:ext cx="241696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Зародыш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305163" y="6460331"/>
            <a:ext cx="3668316" cy="927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Миниатюрная копия растения, содержащая все необходимые органы для будущего роста.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166836" y="6042303"/>
            <a:ext cx="435054" cy="435054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</p:sp>
      <p:sp>
        <p:nvSpPr>
          <p:cNvPr id="11" name="Text 8"/>
          <p:cNvSpPr/>
          <p:nvPr/>
        </p:nvSpPr>
        <p:spPr>
          <a:xfrm>
            <a:off x="5293995" y="6114812"/>
            <a:ext cx="180737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2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795248" y="6042303"/>
            <a:ext cx="241696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Эндосперм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795248" y="6460331"/>
            <a:ext cx="3668316" cy="1237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Запас питательных веществ, которые необходимы для развития зародыша до появления первых настоящих листьев.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656921" y="6042303"/>
            <a:ext cx="435054" cy="435054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</p:sp>
      <p:sp>
        <p:nvSpPr>
          <p:cNvPr id="15" name="Text 12"/>
          <p:cNvSpPr/>
          <p:nvPr/>
        </p:nvSpPr>
        <p:spPr>
          <a:xfrm>
            <a:off x="9784556" y="6114812"/>
            <a:ext cx="179784" cy="290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3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85333" y="6042303"/>
            <a:ext cx="2416969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Семенная кожура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285333" y="6460331"/>
            <a:ext cx="3668316" cy="927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Внешняя защитная оболочка, которая предохраняет зародыш и эндосперм от повреждений и высыхания.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2876F-6850-4181-B4A1-2C57D6534681}"/>
              </a:ext>
            </a:extLst>
          </p:cNvPr>
          <p:cNvSpPr txBox="1"/>
          <p:nvPr/>
        </p:nvSpPr>
        <p:spPr>
          <a:xfrm>
            <a:off x="141516" y="1524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11407" y="801700"/>
            <a:ext cx="106749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Строение семян двудольных растений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38814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Семя двудольного растения имеет две семядоли, которые содержат запас питательных веществ. При прорастании семени семядоли выходят из земли и снабжают зародыш питательными веществами до появления первых настоящих листьев.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282672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Кроме семядолей, в семени двудольных растений есть зародышевый корешок, который является первым органом, появляющимся при прорастании. Зародышевый корешок закрепляет растение в почве и поглощает воду и минеральные вещества. Также в семени есть зародышевый стебель, который несет на себе зародышевые листья и почечку.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2162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Семядоли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579739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Две семядоли с запасом питательных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5216247"/>
            <a:ext cx="32999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Зародышевый корешок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32928" y="5797391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Первый орган, появляющийся при прорастании. Закрепляет растение в почве, поглощает воду и минеральные вещества.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5216247"/>
            <a:ext cx="3166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Зародышевый стебель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2067" y="579739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Несет на себе зародышевые листья и почечку.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EE8E2-AC50-4BA3-A7A5-F3D940C35FFD}"/>
              </a:ext>
            </a:extLst>
          </p:cNvPr>
          <p:cNvSpPr txBox="1"/>
          <p:nvPr/>
        </p:nvSpPr>
        <p:spPr>
          <a:xfrm>
            <a:off x="141516" y="1524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74275" y="521736"/>
            <a:ext cx="9081849" cy="579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365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Строение семян однодольных растений</a:t>
            </a:r>
            <a:endParaRPr lang="en-US" sz="3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9129" y="1367790"/>
            <a:ext cx="13332143" cy="890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В отличие от двудольных, однодольные растения имеют только одну семядолю. Она не выходит из земли при прорастании, а остается под землей, снабжая зародыш питательными веществами. Вместо семядоли, в семени однодольных растений есть эндосперм — запас питательных веществ, который окружает зародыш.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49129" y="2466499"/>
            <a:ext cx="13332143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Также в семени однодольных растений есть зародышевый корешок, который закрепляет растение в почве и поглощает воду и минеральные вещества, а также зародышевый стебель с почечкой.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29" y="3268504"/>
            <a:ext cx="927378" cy="148387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54637" y="3453884"/>
            <a:ext cx="2698194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Зародышевый корешок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854637" y="3854768"/>
            <a:ext cx="12126635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Закрепляет растение в почве, поглощает воду и минеральные вещества.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29" y="4752380"/>
            <a:ext cx="927378" cy="148387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854637" y="4937760"/>
            <a:ext cx="2318623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Эндосперм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854637" y="5338643"/>
            <a:ext cx="12126635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Запас питательных веществ, окружающий зародыш.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9" y="6236256"/>
            <a:ext cx="927378" cy="148387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854637" y="6421636"/>
            <a:ext cx="2589371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Зародышевый стебель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854637" y="6822519"/>
            <a:ext cx="12126635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Несет на себе зародышевые листья и почечку.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0843F-7EA4-4B61-9D65-90F9A20B7F5F}"/>
              </a:ext>
            </a:extLst>
          </p:cNvPr>
          <p:cNvSpPr txBox="1"/>
          <p:nvPr/>
        </p:nvSpPr>
        <p:spPr>
          <a:xfrm>
            <a:off x="141516" y="1524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1204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Сравнение строения семян однодольных и двудольных культур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86976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Семя — это основа для развития нового растения, и в нем заложены все необходимые элементы для начала его роста. Узнав, как устроены семена, мы сможем лучше понять, как происходит прорастание и развитие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850719"/>
            <a:ext cx="13042821" cy="3266837"/>
          </a:xfrm>
          <a:prstGeom prst="roundRect">
            <a:avLst>
              <a:gd name="adj" fmla="val 104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3858339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29653" y="4002048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Характеристика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75077" y="4002048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Однодольные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716691" y="4002048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Двудольные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01410" y="4508659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29653" y="4652367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Количество семядолей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75077" y="4652367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Одна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716691" y="4652367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Две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1410" y="5158978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29653" y="5302687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Запас питательных веществ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375077" y="5302687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Эндосперм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16691" y="5302687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Семядоли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801410" y="5809298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1029653" y="5953006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Корневая система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375077" y="5953006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Мочковатая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716691" y="5953006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Стержневая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801410" y="6459617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1029653" y="6603325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Листья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5375077" y="6603325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Линейные или ланцетные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9716691" y="6603325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Округлые или овальные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E5054-9B2C-4968-BC46-9356FE8674FE}"/>
              </a:ext>
            </a:extLst>
          </p:cNvPr>
          <p:cNvSpPr txBox="1"/>
          <p:nvPr/>
        </p:nvSpPr>
        <p:spPr>
          <a:xfrm>
            <a:off x="141516" y="1524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5203" y="595789"/>
            <a:ext cx="13279993" cy="1205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700"/>
              </a:lnSpc>
              <a:buNone/>
            </a:pPr>
            <a:r>
              <a:rPr lang="en-US" sz="375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Лабораторная работа «Изучение строения семян однодольных и двудольных растений»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75203" y="2187178"/>
            <a:ext cx="13279993" cy="925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Для проведения лабораторной работы нам понадобятся следующие материалы: семена гороха, фасоли, пшеницы, кукурузы, лупы, пинцеты, влажные салфетки, стаканчики с водой. Сначала мы рассмотрим семена гороха и фасоли. Эти семена относятся к двудольным растениям.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75203" y="3329940"/>
            <a:ext cx="13279993" cy="925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Положите семя на влажную салфетку и осторожно рассмотрите его. Обратите внимание на наличие двух семядолей, семенной кожуры, зародышевого корешка, зародышевого стебля и почечки. Затем рассмотрите семена пшеницы и кукурузы. Эти семена относятся к однодольным растениям.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75203" y="4472702"/>
            <a:ext cx="13279993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Обратите внимание на наличие одной семядоли, эндосперма, зародышевого корешка, зародышевого стебля и почечки. Сравните строение семян двудольных и однодольных растений. Запишите свои наблюдения в тетрадь.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03" y="5306854"/>
            <a:ext cx="482322" cy="48232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5203" y="5982057"/>
            <a:ext cx="2411611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Семядоли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75203" y="6399252"/>
            <a:ext cx="3103007" cy="925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Две или одна семядоля, которые содержат запас питательных веществ.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32" y="5306854"/>
            <a:ext cx="482322" cy="48232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067532" y="5982057"/>
            <a:ext cx="2806422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Зародышевый корешок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067532" y="6399252"/>
            <a:ext cx="3103007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Первый орган, появляющийся при прорастании. Закрепляет растение в почве, поглощает воду и минеральные вещества.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861" y="5306854"/>
            <a:ext cx="482322" cy="48232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59861" y="5982057"/>
            <a:ext cx="2693194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Зародышевый стебель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7459861" y="6399252"/>
            <a:ext cx="3103007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Несет на себе зародышевые листья и почечку.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190" y="5306854"/>
            <a:ext cx="482322" cy="48232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0852190" y="5982057"/>
            <a:ext cx="2411611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Эндосперм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10852190" y="6399252"/>
            <a:ext cx="3103007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Запас питательных веществ, окружающий зародыш.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041EB8-0E2D-49F9-B5F4-7316532FCAF5}"/>
              </a:ext>
            </a:extLst>
          </p:cNvPr>
          <p:cNvSpPr txBox="1"/>
          <p:nvPr/>
        </p:nvSpPr>
        <p:spPr>
          <a:xfrm>
            <a:off x="141516" y="1524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8423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69138" y="1954801"/>
            <a:ext cx="8299013" cy="460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4000" dirty="0">
                <a:solidFill>
                  <a:srgbClr val="97B8FF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Значение семян в жизни растений и человека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15779" y="2721186"/>
            <a:ext cx="1359884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Семя — это основа жизни для растений. Оно содержит все необходимое для начала роста нового растения, а также для передачи генетической информации от одного поколения к другому. Семена также играют важную роль в жизни человека.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15779" y="3358408"/>
            <a:ext cx="1359884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Человек использует семена в качестве пищи, для получения масла, для производства муки, корма для животных, а также в медицине. Семена — это кладезь полезных веществ, которые необходимы для нашего здоровья. Изучая строение семян, мы лучше понимаем, как важно бережно относиться к природе и использовать ее ресурсы разумно.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307580" y="4322207"/>
            <a:ext cx="15240" cy="3383399"/>
          </a:xfrm>
          <a:prstGeom prst="roundRect">
            <a:avLst>
              <a:gd name="adj" fmla="val 145078"/>
            </a:avLst>
          </a:prstGeom>
          <a:solidFill>
            <a:srgbClr val="3F3F44"/>
          </a:solidFill>
          <a:ln/>
        </p:spPr>
      </p:sp>
      <p:sp>
        <p:nvSpPr>
          <p:cNvPr id="7" name="Shape 4"/>
          <p:cNvSpPr/>
          <p:nvPr/>
        </p:nvSpPr>
        <p:spPr>
          <a:xfrm>
            <a:off x="6648867" y="4646057"/>
            <a:ext cx="515779" cy="15240"/>
          </a:xfrm>
          <a:prstGeom prst="roundRect">
            <a:avLst>
              <a:gd name="adj" fmla="val 145078"/>
            </a:avLst>
          </a:prstGeom>
          <a:solidFill>
            <a:srgbClr val="3F3F44"/>
          </a:solidFill>
          <a:ln/>
        </p:spPr>
      </p:sp>
      <p:sp>
        <p:nvSpPr>
          <p:cNvPr id="8" name="Shape 5"/>
          <p:cNvSpPr/>
          <p:nvPr/>
        </p:nvSpPr>
        <p:spPr>
          <a:xfrm>
            <a:off x="7149405" y="4487942"/>
            <a:ext cx="331589" cy="331589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9" name="Text 6"/>
          <p:cNvSpPr/>
          <p:nvPr/>
        </p:nvSpPr>
        <p:spPr>
          <a:xfrm>
            <a:off x="7268349" y="4543187"/>
            <a:ext cx="93583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1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662249" y="4469487"/>
            <a:ext cx="1842373" cy="230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Пища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15779" y="4787979"/>
            <a:ext cx="5988844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850"/>
              </a:lnSpc>
              <a:buNone/>
            </a:pPr>
            <a:r>
              <a:rPr lang="en-US" sz="11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Семена используются в качестве основного продукта питания, как в сыром виде, так и после переработки.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465755" y="5382816"/>
            <a:ext cx="515779" cy="15240"/>
          </a:xfrm>
          <a:prstGeom prst="roundRect">
            <a:avLst>
              <a:gd name="adj" fmla="val 145078"/>
            </a:avLst>
          </a:prstGeom>
          <a:solidFill>
            <a:srgbClr val="3F3F44"/>
          </a:solidFill>
          <a:ln/>
        </p:spPr>
      </p:sp>
      <p:sp>
        <p:nvSpPr>
          <p:cNvPr id="13" name="Shape 10"/>
          <p:cNvSpPr/>
          <p:nvPr/>
        </p:nvSpPr>
        <p:spPr>
          <a:xfrm>
            <a:off x="7149405" y="5224701"/>
            <a:ext cx="331589" cy="331589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14" name="Text 11"/>
          <p:cNvSpPr/>
          <p:nvPr/>
        </p:nvSpPr>
        <p:spPr>
          <a:xfrm>
            <a:off x="7246322" y="5279946"/>
            <a:ext cx="137755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2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125778" y="5206246"/>
            <a:ext cx="1842373" cy="230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Масла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125778" y="5524738"/>
            <a:ext cx="5988844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Семена некоторых растений содержат масла, которые используются для приготовления пищи, для производства маргарина, а также в косметической промышленности.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648867" y="6116598"/>
            <a:ext cx="515779" cy="15240"/>
          </a:xfrm>
          <a:prstGeom prst="roundRect">
            <a:avLst>
              <a:gd name="adj" fmla="val 145078"/>
            </a:avLst>
          </a:prstGeom>
          <a:solidFill>
            <a:srgbClr val="3F3F44"/>
          </a:solidFill>
          <a:ln/>
        </p:spPr>
      </p:sp>
      <p:sp>
        <p:nvSpPr>
          <p:cNvPr id="18" name="Shape 15"/>
          <p:cNvSpPr/>
          <p:nvPr/>
        </p:nvSpPr>
        <p:spPr>
          <a:xfrm>
            <a:off x="7149405" y="5958483"/>
            <a:ext cx="331589" cy="331589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19" name="Text 16"/>
          <p:cNvSpPr/>
          <p:nvPr/>
        </p:nvSpPr>
        <p:spPr>
          <a:xfrm>
            <a:off x="7246680" y="6013728"/>
            <a:ext cx="137041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3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662249" y="5940028"/>
            <a:ext cx="1842373" cy="230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Мука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15779" y="6258520"/>
            <a:ext cx="5988844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850"/>
              </a:lnSpc>
              <a:buNone/>
            </a:pPr>
            <a:r>
              <a:rPr lang="en-US" sz="11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Семена некоторых растений перемалываются в муку, из которой пекут хлеб, торты и другие мучные изделия.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7465755" y="6850380"/>
            <a:ext cx="515779" cy="15240"/>
          </a:xfrm>
          <a:prstGeom prst="roundRect">
            <a:avLst>
              <a:gd name="adj" fmla="val 145078"/>
            </a:avLst>
          </a:prstGeom>
          <a:solidFill>
            <a:srgbClr val="3F3F44"/>
          </a:solidFill>
          <a:ln/>
        </p:spPr>
      </p:sp>
      <p:sp>
        <p:nvSpPr>
          <p:cNvPr id="23" name="Shape 20"/>
          <p:cNvSpPr/>
          <p:nvPr/>
        </p:nvSpPr>
        <p:spPr>
          <a:xfrm>
            <a:off x="7149405" y="6692265"/>
            <a:ext cx="331589" cy="331589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24" name="Text 21"/>
          <p:cNvSpPr/>
          <p:nvPr/>
        </p:nvSpPr>
        <p:spPr>
          <a:xfrm>
            <a:off x="7243108" y="6747510"/>
            <a:ext cx="144185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4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125778" y="6673810"/>
            <a:ext cx="1842373" cy="230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Arial" panose="020B0604020202020204" pitchFamily="34" charset="0"/>
                <a:ea typeface="Sora Medium" pitchFamily="34" charset="-122"/>
                <a:cs typeface="Arial" panose="020B0604020202020204" pitchFamily="34" charset="0"/>
              </a:rPr>
              <a:t>Корм для животных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8125778" y="6992302"/>
            <a:ext cx="5988844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E0D6DE"/>
                </a:solidFill>
                <a:latin typeface="Arial" panose="020B0604020202020204" pitchFamily="34" charset="0"/>
                <a:ea typeface="Noto Sans TC" pitchFamily="34" charset="-122"/>
                <a:cs typeface="Arial" panose="020B0604020202020204" pitchFamily="34" charset="0"/>
              </a:rPr>
              <a:t>Семена некоторых растений используются в качестве корма для домашних и сельскохозяйственных животных.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858038-6B57-4C5C-B5B8-6075D26C4E8F}"/>
              </a:ext>
            </a:extLst>
          </p:cNvPr>
          <p:cNvSpPr txBox="1"/>
          <p:nvPr/>
        </p:nvSpPr>
        <p:spPr>
          <a:xfrm>
            <a:off x="141516" y="1524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908</Words>
  <Application>Microsoft Office PowerPoint</Application>
  <PresentationFormat>Произвольный</PresentationFormat>
  <Paragraphs>93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2024-10-15T13:11:01Z</dcterms:created>
  <dcterms:modified xsi:type="dcterms:W3CDTF">2024-10-15T13:17:48Z</dcterms:modified>
</cp:coreProperties>
</file>