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43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21378"/>
            <a:ext cx="7315200" cy="19598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40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Россия здоровая: медицина и фармация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89371" y="1966643"/>
            <a:ext cx="701039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Добро пожаловать на профориентационный урок «Россия – мои горизонты», посвященный теме медицины и фармации. Вместе мы погрузимся в мир, где каждый день совершаются открытия, а работа направлена на сохранение и улучшение человеческого здоровья.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0985F-3FA3-474F-AC7F-AA5E6866A535}"/>
              </a:ext>
            </a:extLst>
          </p:cNvPr>
          <p:cNvSpPr txBox="1"/>
          <p:nvPr/>
        </p:nvSpPr>
        <p:spPr>
          <a:xfrm>
            <a:off x="7315201" y="3914368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12. Россия здоровая: медицина и фармация - профориентационный урок "Россия – мои горизонты" - четверг, 28.11.2024 (28 ноября 2024 года)» 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B9DF0-18C9-4BAA-A2DA-BC0FE5F21FEA}"/>
              </a:ext>
            </a:extLst>
          </p:cNvPr>
          <p:cNvSpPr txBox="1"/>
          <p:nvPr/>
        </p:nvSpPr>
        <p:spPr>
          <a:xfrm>
            <a:off x="163296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681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44963" y="2898219"/>
            <a:ext cx="1234047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Введение в тему «Медицина и фармация в России»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5079" y="3737372"/>
            <a:ext cx="13360241" cy="1161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 России медицина и фармация являются стратегически важными отраслями, которые играют ключевую роль в обеспечении здоровья населения. Медицина – это обширная область, включающая в себя лечение заболеваний, профилактику, диагностику и реабилитацию. Фармация тесно связана с медициной, занимаясь разработкой, производством, контролем качества и распространением лекарственных средств.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5079" y="5102543"/>
            <a:ext cx="4332446" cy="2496860"/>
          </a:xfrm>
          <a:prstGeom prst="roundRect">
            <a:avLst>
              <a:gd name="adj" fmla="val 6541"/>
            </a:avLst>
          </a:prstGeom>
          <a:solidFill>
            <a:srgbClr val="E8F3E8"/>
          </a:solidFill>
          <a:ln/>
        </p:spPr>
      </p:sp>
      <p:sp>
        <p:nvSpPr>
          <p:cNvPr id="6" name="Text 3"/>
          <p:cNvSpPr/>
          <p:nvPr/>
        </p:nvSpPr>
        <p:spPr>
          <a:xfrm>
            <a:off x="816531" y="5283994"/>
            <a:ext cx="24968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Исторические корни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16531" y="5676305"/>
            <a:ext cx="3969544" cy="1451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История российской медицины богата и насчитывает множество выдающихся деятелей, которые внесли значительный вклад в развитие медицинской науки и практики.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48977" y="5102543"/>
            <a:ext cx="4332446" cy="2496860"/>
          </a:xfrm>
          <a:prstGeom prst="roundRect">
            <a:avLst>
              <a:gd name="adj" fmla="val 6541"/>
            </a:avLst>
          </a:prstGeom>
          <a:solidFill>
            <a:srgbClr val="E8F3E8"/>
          </a:solidFill>
          <a:ln/>
        </p:spPr>
      </p:sp>
      <p:sp>
        <p:nvSpPr>
          <p:cNvPr id="9" name="Text 6"/>
          <p:cNvSpPr/>
          <p:nvPr/>
        </p:nvSpPr>
        <p:spPr>
          <a:xfrm>
            <a:off x="5330428" y="5283994"/>
            <a:ext cx="2640687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Современные вызовы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330428" y="5676305"/>
            <a:ext cx="3969544" cy="1741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Современная медицина и фармация в России сталкиваются с рядом вызовов, включая рост хронических заболеваний, распространение новых инфекций и необходимость внедрения современных технологий.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62874" y="5102543"/>
            <a:ext cx="4332446" cy="2496860"/>
          </a:xfrm>
          <a:prstGeom prst="roundRect">
            <a:avLst>
              <a:gd name="adj" fmla="val 6541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9844326" y="5283994"/>
            <a:ext cx="2791063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Перспективы развития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44326" y="5676305"/>
            <a:ext cx="3969544" cy="1741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Тем не менее, у отрасли есть огромный потенциал для развития, связанный с использованием новых технологий, внедрением инновационных лекарственных средств и формированием высококвалифицированных кадров.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FA461-BB8D-4E92-9175-29DBE8A7F15A}"/>
              </a:ext>
            </a:extLst>
          </p:cNvPr>
          <p:cNvSpPr txBox="1"/>
          <p:nvPr/>
        </p:nvSpPr>
        <p:spPr>
          <a:xfrm>
            <a:off x="163296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4235" y="681752"/>
            <a:ext cx="8055531" cy="971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Современное состояние отрасли здравоохранения</a:t>
            </a:r>
            <a:endParaRPr lang="en-US" sz="3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44235" y="1886783"/>
            <a:ext cx="8055531" cy="994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Российская система здравоохранения претерпевает значительные изменения, направленные на повышение качества медицинской помощи и доступности медицинских услуг для всех граждан. Внедряются современные технологии, улучшается оснащение медицинских учреждений, а также разрабатываются новые программы по профилактике заболеваний.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66048" y="3056573"/>
            <a:ext cx="22860" cy="4491157"/>
          </a:xfrm>
          <a:prstGeom prst="roundRect">
            <a:avLst>
              <a:gd name="adj" fmla="val 612244"/>
            </a:avLst>
          </a:prstGeom>
          <a:solidFill>
            <a:srgbClr val="CED9CE"/>
          </a:solidFill>
          <a:ln/>
        </p:spPr>
      </p:sp>
      <p:sp>
        <p:nvSpPr>
          <p:cNvPr id="6" name="Shape 3"/>
          <p:cNvSpPr/>
          <p:nvPr/>
        </p:nvSpPr>
        <p:spPr>
          <a:xfrm>
            <a:off x="929521" y="3394948"/>
            <a:ext cx="544235" cy="22860"/>
          </a:xfrm>
          <a:prstGeom prst="roundRect">
            <a:avLst>
              <a:gd name="adj" fmla="val 612244"/>
            </a:avLst>
          </a:prstGeom>
          <a:solidFill>
            <a:srgbClr val="CED9CE"/>
          </a:solidFill>
          <a:ln/>
        </p:spPr>
      </p:sp>
      <p:sp>
        <p:nvSpPr>
          <p:cNvPr id="7" name="Shape 4"/>
          <p:cNvSpPr/>
          <p:nvPr/>
        </p:nvSpPr>
        <p:spPr>
          <a:xfrm>
            <a:off x="602575" y="3231475"/>
            <a:ext cx="349806" cy="349806"/>
          </a:xfrm>
          <a:prstGeom prst="roundRect">
            <a:avLst>
              <a:gd name="adj" fmla="val 40010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719257" y="3289697"/>
            <a:ext cx="116443" cy="233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632704" y="3212068"/>
            <a:ext cx="4549021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Усиление первичной медицинской помощи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632704" y="3548301"/>
            <a:ext cx="6967061" cy="74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Внедрение электронных медицинских карт, оптимизация работы поликлиник и создание центров здоровья – все это направлено на повышение доступности и качества первичной медицинской помощи.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29521" y="4943832"/>
            <a:ext cx="544235" cy="22860"/>
          </a:xfrm>
          <a:prstGeom prst="roundRect">
            <a:avLst>
              <a:gd name="adj" fmla="val 612244"/>
            </a:avLst>
          </a:prstGeom>
          <a:solidFill>
            <a:srgbClr val="CED9CE"/>
          </a:solidFill>
          <a:ln/>
        </p:spPr>
      </p:sp>
      <p:sp>
        <p:nvSpPr>
          <p:cNvPr id="12" name="Shape 9"/>
          <p:cNvSpPr/>
          <p:nvPr/>
        </p:nvSpPr>
        <p:spPr>
          <a:xfrm>
            <a:off x="602575" y="4780359"/>
            <a:ext cx="349806" cy="349806"/>
          </a:xfrm>
          <a:prstGeom prst="roundRect">
            <a:avLst>
              <a:gd name="adj" fmla="val 40010"/>
            </a:avLst>
          </a:prstGeom>
          <a:solidFill>
            <a:srgbClr val="E8F3E8"/>
          </a:solidFill>
          <a:ln/>
        </p:spPr>
      </p:sp>
      <p:sp>
        <p:nvSpPr>
          <p:cNvPr id="13" name="Text 10"/>
          <p:cNvSpPr/>
          <p:nvPr/>
        </p:nvSpPr>
        <p:spPr>
          <a:xfrm>
            <a:off x="701159" y="4838581"/>
            <a:ext cx="152519" cy="233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632704" y="4760952"/>
            <a:ext cx="5712143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Развитие высокотехнологичной медицинской помощи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632704" y="5097185"/>
            <a:ext cx="6967061" cy="74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Внедрение инновационных методов лечения, использование робототехники и развитие телемедицины открывают новые возможности для лечения сложных заболеваний.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929521" y="6492716"/>
            <a:ext cx="544235" cy="22860"/>
          </a:xfrm>
          <a:prstGeom prst="roundRect">
            <a:avLst>
              <a:gd name="adj" fmla="val 612244"/>
            </a:avLst>
          </a:prstGeom>
          <a:solidFill>
            <a:srgbClr val="CED9CE"/>
          </a:solidFill>
          <a:ln/>
        </p:spPr>
      </p:sp>
      <p:sp>
        <p:nvSpPr>
          <p:cNvPr id="17" name="Shape 14"/>
          <p:cNvSpPr/>
          <p:nvPr/>
        </p:nvSpPr>
        <p:spPr>
          <a:xfrm>
            <a:off x="602575" y="6329243"/>
            <a:ext cx="349806" cy="349806"/>
          </a:xfrm>
          <a:prstGeom prst="roundRect">
            <a:avLst>
              <a:gd name="adj" fmla="val 40010"/>
            </a:avLst>
          </a:prstGeom>
          <a:solidFill>
            <a:srgbClr val="E8F3E8"/>
          </a:solidFill>
          <a:ln/>
        </p:spPr>
      </p:sp>
      <p:sp>
        <p:nvSpPr>
          <p:cNvPr id="18" name="Text 15"/>
          <p:cNvSpPr/>
          <p:nvPr/>
        </p:nvSpPr>
        <p:spPr>
          <a:xfrm>
            <a:off x="706993" y="6387465"/>
            <a:ext cx="140970" cy="2332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632704" y="6309836"/>
            <a:ext cx="4624626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Информатизация системы здравоохранения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632704" y="6646069"/>
            <a:ext cx="6967061" cy="74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Внедрение цифровых технологий позволяет оптимизировать процессы, повысить эффективность управления и обеспечить доступ к медицинской информации в режиме онлайн.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38070A-7C9D-4964-AB97-1A552168A7C1}"/>
              </a:ext>
            </a:extLst>
          </p:cNvPr>
          <p:cNvSpPr txBox="1"/>
          <p:nvPr/>
        </p:nvSpPr>
        <p:spPr>
          <a:xfrm>
            <a:off x="163296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64188"/>
            <a:ext cx="13042821" cy="708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Игра-практикум «Медицинский консилиум»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953822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Чтобы погрузиться в мир медицины, предлагаем вам принять участие в интерактивной игре-практикуме «Медицинский консилиум». Вместе мы смоделируем реальную ситуацию, где группа врачей разных специальностей обсуждает диагноз и план лечения пациента.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297680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0914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Роль врача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581888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Узнайте, как врачи работают в команде, анализируют симптомы, применяют свои знания и навыки для постановки диагноза.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4297680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4704" y="50914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Роль пациента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54704" y="5581888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Поймите, как важно подробно описать симптомы, чтобы получить качественное лечение.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4297680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50914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Работа в команде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715738" y="558188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Убедитесь, насколько важна совместная работа специалистов для успешного лечения.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D58B3-1990-4D37-8499-DF8AFF7C0734}"/>
              </a:ext>
            </a:extLst>
          </p:cNvPr>
          <p:cNvSpPr txBox="1"/>
          <p:nvPr/>
        </p:nvSpPr>
        <p:spPr>
          <a:xfrm>
            <a:off x="163296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9394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Знакомство с базовыми специальностями здравоохранения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96513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Мир медицины разнообразен и включает в себя множество специализаций. Чтобы успешно выбрать свой профессиональный путь, важно познакомиться с базовыми медицинскими специальностями и их особенностями.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358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Терапия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11694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Терапевты лечат заболевания внутренних органов, занимаются профилактикой, диагностикой и реабилитацией.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5358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Хирургия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5116949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Хирурги проводят операции, лечат травмы, занимаются пластической хирургией, ортопедией и другими направлениями.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5358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Педиатрия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5116949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Педиатры лечат детей, занимаются их развитием, профилактикой и лечением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23982-3126-471A-AFCE-C862F892C914}"/>
              </a:ext>
            </a:extLst>
          </p:cNvPr>
          <p:cNvSpPr txBox="1"/>
          <p:nvPr/>
        </p:nvSpPr>
        <p:spPr>
          <a:xfrm>
            <a:off x="163296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139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Детальный разбор направлений подготовки в медицинских колледжах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6911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Медицинские колледжи предлагают широкий спектр направлений подготовки, позволяющий получить квалификацию младшего медицинского персонала, заложить фундамент для дальнейшего обучения в вузах.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450074"/>
            <a:ext cx="13042821" cy="4068128"/>
          </a:xfrm>
          <a:prstGeom prst="roundRect">
            <a:avLst>
              <a:gd name="adj" fmla="val 501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345769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28224" y="3601403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Специальность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45824" y="3601403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Описание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01410" y="4108013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8224" y="4251722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Фельдшер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45824" y="4251722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Оказывает первичную медицинскую помощь, выполняет назначенные врачом процедуры.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01410" y="5121235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028224" y="5264944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Медсестра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45824" y="5264944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Заботится о пациентах, выполняет процедуры, контролирует состояние здоровья.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01410" y="6134457"/>
            <a:ext cx="130275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028224" y="6278166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Фармацевт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45824" y="6278166"/>
            <a:ext cx="60563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Консультирует пациентов по вопросам приема лекарств, отпускает лекарства, контролирует их качество.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4B73C-15BA-4653-AA49-2C9593A29264}"/>
              </a:ext>
            </a:extLst>
          </p:cNvPr>
          <p:cNvSpPr txBox="1"/>
          <p:nvPr/>
        </p:nvSpPr>
        <p:spPr>
          <a:xfrm>
            <a:off x="163296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763" y="742474"/>
            <a:ext cx="7976473" cy="1042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Рассказ о ведущих медицинских ВУЗах России</a:t>
            </a:r>
            <a:endParaRPr lang="en-US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83763" y="2034897"/>
            <a:ext cx="7976473" cy="800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 России множество престижных медицинских вузов, которые готовят высококвалифицированных специалистов, способных решать сложные задачи в области медицины и фармации.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63" y="3022997"/>
            <a:ext cx="833914" cy="14880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67828" y="3189684"/>
            <a:ext cx="6892409" cy="521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Первый Московский государственный медицинский университет имени И.М. Сеченова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667828" y="3810714"/>
            <a:ext cx="6892409" cy="533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Один из ведущих медицинских вузов России, известный своими традициями, сильными научными школами и современными лабораториями.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63" y="4511040"/>
            <a:ext cx="833914" cy="14880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667828" y="4677728"/>
            <a:ext cx="6892409" cy="521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Санкт-Петербургский государственный медицинский университет имени И.П. Павлова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667828" y="5298758"/>
            <a:ext cx="6892409" cy="533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Университет с богатой историей, известный своими исследованиями в области физиологии и медицины.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63" y="5999083"/>
            <a:ext cx="833914" cy="148804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667828" y="6165771"/>
            <a:ext cx="6892409" cy="521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Российский национальный исследовательский медицинский университет имени Н.И. Пирогова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667828" y="6786801"/>
            <a:ext cx="6892409" cy="533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Современный медицинский университет, известный своими инновационными программами и развитием медицинской технологии.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C63A1-06ED-421D-8447-85D3BCC2FD21}"/>
              </a:ext>
            </a:extLst>
          </p:cNvPr>
          <p:cNvSpPr txBox="1"/>
          <p:nvPr/>
        </p:nvSpPr>
        <p:spPr>
          <a:xfrm>
            <a:off x="163296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729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2024-10-31T16:16:29Z</dcterms:created>
  <dcterms:modified xsi:type="dcterms:W3CDTF">2024-10-31T16:22:21Z</dcterms:modified>
</cp:coreProperties>
</file>