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57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71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42429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4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62474"/>
            <a:ext cx="7315199" cy="2487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600"/>
              </a:lnSpc>
              <a:buNone/>
            </a:pPr>
            <a:r>
              <a:rPr lang="en-US" sz="4500" dirty="0">
                <a:solidFill>
                  <a:srgbClr val="EFD5FA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Правила поведения в опасных и чрезвычайных ситуациях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00256" y="2641963"/>
            <a:ext cx="6966857" cy="24879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современном мире мы часто сталкиваемся с различными опасными и чрезвычайными ситуациями, требующими от нас быстрых и правильных действий. Данная презентация призвана помочь учащимся 8 класса усвоить основные понятия, механизмы возникновения и ключевые правила поведения в таких ситуациях. Мы рассмотрим как распознавать опасные и чрезвычайные ситуации, а также изучим алгоритмы действий, которые могут спасти жизни.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2AC89-3E30-4A05-A1E2-DEDE032F845B}"/>
              </a:ext>
            </a:extLst>
          </p:cNvPr>
          <p:cNvSpPr txBox="1"/>
          <p:nvPr/>
        </p:nvSpPr>
        <p:spPr>
          <a:xfrm>
            <a:off x="7315200" y="5125572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«Правила поведения в опасных и чрезвычайных ситуациях»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BEC77-5D7C-46CA-8A38-52F8ADEF54D3}"/>
              </a:ext>
            </a:extLst>
          </p:cNvPr>
          <p:cNvSpPr txBox="1"/>
          <p:nvPr/>
        </p:nvSpPr>
        <p:spPr>
          <a:xfrm>
            <a:off x="9797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7386"/>
            <a:ext cx="122129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Понятия опасной и чрезвычайной ситуации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2514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</p:sp>
      <p:sp>
        <p:nvSpPr>
          <p:cNvPr id="4" name="Text 2"/>
          <p:cNvSpPr/>
          <p:nvPr/>
        </p:nvSpPr>
        <p:spPr>
          <a:xfrm>
            <a:off x="982742" y="3336488"/>
            <a:ext cx="1323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32514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Опасная ситуация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741896"/>
            <a:ext cx="56709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Ситуация, при которой возникает угроза жизни и здоровью человека, его имуществу или окружающей среде. Примеры: пожар, авария, нападение преступника.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667" y="325147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</p:sp>
      <p:sp>
        <p:nvSpPr>
          <p:cNvPr id="8" name="Text 6"/>
          <p:cNvSpPr/>
          <p:nvPr/>
        </p:nvSpPr>
        <p:spPr>
          <a:xfrm>
            <a:off x="7589996" y="3336488"/>
            <a:ext cx="1875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165783" y="3251478"/>
            <a:ext cx="33686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Чрезвычайная ситуация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165783" y="3741896"/>
            <a:ext cx="5670947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Обстоятельства, возникшие в результате аварии, опасного природного явления, катастрофы, стихийного или иного бедствия, которые могут повлечь за собой человеческие жертвы, ущерб здоровью людей, значительные материальные потери и нарушение условий жизнедеятельности. Примеры: наводнение, землетрясение, эпидемия.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A12898-5267-4A1C-8627-0D50E0F6C9F6}"/>
              </a:ext>
            </a:extLst>
          </p:cNvPr>
          <p:cNvSpPr txBox="1"/>
          <p:nvPr/>
        </p:nvSpPr>
        <p:spPr>
          <a:xfrm>
            <a:off x="9797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4279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Сходства и различия опасной и чрезвычайной ситуаций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4273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FD5FA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Сходства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156692" y="4008477"/>
            <a:ext cx="58818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Угроза здоровью и жизни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56692" y="4450675"/>
            <a:ext cx="58818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Необходимость экстренного реагирования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156692" y="4892873"/>
            <a:ext cx="588180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Необходимость специальных знаний и навыков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9521" y="34273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FD5FA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Различия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62424" y="4008477"/>
            <a:ext cx="58818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Масштаб: опасная ситуация локальна, чрезвычайная - региональная/национальная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962424" y="4813578"/>
            <a:ext cx="58818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Последствия: опасная ситуация ограниченные, чрезвычайная - значительные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62424" y="5618678"/>
            <a:ext cx="588180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Мероприятия: опасная ситуация устраняется силами на месте, чрезвычайная - привлекаются специальные службы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46179-4F81-479B-A16E-4A02D80519E1}"/>
              </a:ext>
            </a:extLst>
          </p:cNvPr>
          <p:cNvSpPr txBox="1"/>
          <p:nvPr/>
        </p:nvSpPr>
        <p:spPr>
          <a:xfrm>
            <a:off x="9797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9893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Механизм перерастания повседневной ситуации в чрезвычайную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4993600"/>
            <a:ext cx="13042821" cy="30480"/>
          </a:xfrm>
          <a:prstGeom prst="roundRect">
            <a:avLst>
              <a:gd name="adj" fmla="val 111628"/>
            </a:avLst>
          </a:prstGeom>
          <a:solidFill>
            <a:srgbClr val="5C5C61"/>
          </a:solidFill>
          <a:ln/>
        </p:spPr>
      </p:sp>
      <p:sp>
        <p:nvSpPr>
          <p:cNvPr id="4" name="Shape 2"/>
          <p:cNvSpPr/>
          <p:nvPr/>
        </p:nvSpPr>
        <p:spPr>
          <a:xfrm>
            <a:off x="3982522" y="4199811"/>
            <a:ext cx="30480" cy="793790"/>
          </a:xfrm>
          <a:prstGeom prst="roundRect">
            <a:avLst>
              <a:gd name="adj" fmla="val 111628"/>
            </a:avLst>
          </a:prstGeom>
          <a:solidFill>
            <a:srgbClr val="5C5C61"/>
          </a:solidFill>
          <a:ln/>
        </p:spPr>
      </p:sp>
      <p:sp>
        <p:nvSpPr>
          <p:cNvPr id="5" name="Shape 3"/>
          <p:cNvSpPr/>
          <p:nvPr/>
        </p:nvSpPr>
        <p:spPr>
          <a:xfrm>
            <a:off x="3742611" y="473844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</p:sp>
      <p:sp>
        <p:nvSpPr>
          <p:cNvPr id="6" name="Text 4"/>
          <p:cNvSpPr/>
          <p:nvPr/>
        </p:nvSpPr>
        <p:spPr>
          <a:xfrm>
            <a:off x="3931563" y="4823460"/>
            <a:ext cx="13239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78775" y="2756654"/>
            <a:ext cx="28378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Начальная ситуация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20604" y="3247073"/>
            <a:ext cx="59543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Повседневная ситуация, в которой нет угрозы жизни и здоровью.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299841" y="4993600"/>
            <a:ext cx="30480" cy="793790"/>
          </a:xfrm>
          <a:prstGeom prst="roundRect">
            <a:avLst>
              <a:gd name="adj" fmla="val 111628"/>
            </a:avLst>
          </a:prstGeom>
          <a:solidFill>
            <a:srgbClr val="5C5C61"/>
          </a:solidFill>
          <a:ln/>
        </p:spPr>
      </p:sp>
      <p:sp>
        <p:nvSpPr>
          <p:cNvPr id="10" name="Shape 8"/>
          <p:cNvSpPr/>
          <p:nvPr/>
        </p:nvSpPr>
        <p:spPr>
          <a:xfrm>
            <a:off x="7059930" y="473844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</p:sp>
      <p:sp>
        <p:nvSpPr>
          <p:cNvPr id="11" name="Text 9"/>
          <p:cNvSpPr/>
          <p:nvPr/>
        </p:nvSpPr>
        <p:spPr>
          <a:xfrm>
            <a:off x="7221260" y="4823460"/>
            <a:ext cx="1875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897523" y="60143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Развитие ситуации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337923" y="6504742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Нарушение нормального хода событий из-за воздействия внешних факторов.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0617279" y="4199811"/>
            <a:ext cx="30480" cy="793790"/>
          </a:xfrm>
          <a:prstGeom prst="roundRect">
            <a:avLst>
              <a:gd name="adj" fmla="val 111628"/>
            </a:avLst>
          </a:prstGeom>
          <a:solidFill>
            <a:srgbClr val="5C5C61"/>
          </a:solidFill>
          <a:ln/>
        </p:spPr>
      </p:sp>
      <p:sp>
        <p:nvSpPr>
          <p:cNvPr id="15" name="Shape 13"/>
          <p:cNvSpPr/>
          <p:nvPr/>
        </p:nvSpPr>
        <p:spPr>
          <a:xfrm>
            <a:off x="10377368" y="4738449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34348"/>
          </a:solidFill>
          <a:ln/>
        </p:spPr>
      </p:sp>
      <p:sp>
        <p:nvSpPr>
          <p:cNvPr id="16" name="Text 14"/>
          <p:cNvSpPr/>
          <p:nvPr/>
        </p:nvSpPr>
        <p:spPr>
          <a:xfrm>
            <a:off x="10534293" y="4823460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948261" y="2756654"/>
            <a:ext cx="33686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Чрезвычайная ситуация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655362" y="3247073"/>
            <a:ext cx="595443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Ситуация, требующая немедленного реагирования служб экстренной помощи.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32B1D4-FF17-4577-A7D1-F3911C6F1F0B}"/>
              </a:ext>
            </a:extLst>
          </p:cNvPr>
          <p:cNvSpPr txBox="1"/>
          <p:nvPr/>
        </p:nvSpPr>
        <p:spPr>
          <a:xfrm>
            <a:off x="9797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44109"/>
            <a:ext cx="113810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Правила поведения в опасных ситуациях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493050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434348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Распознавание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20604" y="3210282"/>
            <a:ext cx="374273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Быстро оценить обстановку, определить источник опасности и возможные последствия.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16962" y="2493050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434348"/>
          </a:solidFill>
          <a:ln/>
        </p:spPr>
      </p:sp>
      <p:sp>
        <p:nvSpPr>
          <p:cNvPr id="7" name="Text 5"/>
          <p:cNvSpPr/>
          <p:nvPr/>
        </p:nvSpPr>
        <p:spPr>
          <a:xfrm>
            <a:off x="5443776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Действия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43776" y="3210282"/>
            <a:ext cx="3742730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Немедленно предпринять меры по устранению угрозы, защите себя и окружающих. При невозможности - быстрая эвакуация в безопасное место.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40133" y="2493050"/>
            <a:ext cx="4196358" cy="2758559"/>
          </a:xfrm>
          <a:prstGeom prst="roundRect">
            <a:avLst>
              <a:gd name="adj" fmla="val 1233"/>
            </a:avLst>
          </a:prstGeom>
          <a:solidFill>
            <a:srgbClr val="434348"/>
          </a:solidFill>
          <a:ln/>
        </p:spPr>
      </p:sp>
      <p:sp>
        <p:nvSpPr>
          <p:cNvPr id="10" name="Text 8"/>
          <p:cNvSpPr/>
          <p:nvPr/>
        </p:nvSpPr>
        <p:spPr>
          <a:xfrm>
            <a:off x="9866948" y="27198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Сообщение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66948" y="3210282"/>
            <a:ext cx="374273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Незамедлительно сообщить о происшествии в соответствующие службы для оказания помощи.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93790" y="5478423"/>
            <a:ext cx="13042821" cy="1306949"/>
          </a:xfrm>
          <a:prstGeom prst="roundRect">
            <a:avLst>
              <a:gd name="adj" fmla="val 2603"/>
            </a:avLst>
          </a:prstGeom>
          <a:solidFill>
            <a:srgbClr val="434348"/>
          </a:solidFill>
          <a:ln/>
        </p:spPr>
      </p:sp>
      <p:sp>
        <p:nvSpPr>
          <p:cNvPr id="13" name="Text 11"/>
          <p:cNvSpPr/>
          <p:nvPr/>
        </p:nvSpPr>
        <p:spPr>
          <a:xfrm>
            <a:off x="1020604" y="57052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Помощь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20604" y="6195655"/>
            <a:ext cx="125891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Окажите первую помощь пострадавшим, если это возможно и безопасно.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ACFD52-7E51-4105-A92A-D0C8C038403D}"/>
              </a:ext>
            </a:extLst>
          </p:cNvPr>
          <p:cNvSpPr txBox="1"/>
          <p:nvPr/>
        </p:nvSpPr>
        <p:spPr>
          <a:xfrm>
            <a:off x="9797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8570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EFD5FA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Правила поведения в чрезвычайных ситуациях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43426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Будьте бдительны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3927634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Внимательно следите за сообщениями властей и оперативно реагируйте на предупреждения.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2643426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5221" y="34372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Эвакуируйтесь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85221" y="3927634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Быстро и организованно покидайте опасную зону, следуя инструкциям спасателей.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333881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93790" y="6127671"/>
            <a:ext cx="28735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Оказывайте помощь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93790" y="6618089"/>
            <a:ext cx="63512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Окажите первую помощь пострадавшим, если это возможно. Не рискуйте собственной жизнью.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5221" y="5333881"/>
            <a:ext cx="566976" cy="566976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5221" y="6127671"/>
            <a:ext cx="344293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Сохраняйте спокойствие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85221" y="6618089"/>
            <a:ext cx="63513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 поддавайтесь панике, действуйте четко и последовательно согласно инструкциям.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05CFA0-7AC4-4C13-91B3-04E589CC7012}"/>
              </a:ext>
            </a:extLst>
          </p:cNvPr>
          <p:cNvSpPr txBox="1"/>
          <p:nvPr/>
        </p:nvSpPr>
        <p:spPr>
          <a:xfrm>
            <a:off x="9797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50371" y="1001674"/>
            <a:ext cx="14216743" cy="7837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000" dirty="0">
                <a:solidFill>
                  <a:srgbClr val="EFD5FA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Моделирование реальных ситуаций и решение ситуационных задач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4" y="2078712"/>
            <a:ext cx="989886" cy="158388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79771" y="2276594"/>
            <a:ext cx="2474833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Анализ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979771" y="2704624"/>
            <a:ext cx="11957685" cy="31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Определите характер ситуации, источник опасности и возможные последствия.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4" y="3662601"/>
            <a:ext cx="989886" cy="158388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79771" y="3860483"/>
            <a:ext cx="2474833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Планирование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979771" y="4288512"/>
            <a:ext cx="11957685" cy="31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Разработайте пошаговый план действий, распределите обязанности, подготовьте необходимые ресурсы.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44" y="5246489"/>
            <a:ext cx="989886" cy="158388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979771" y="5444371"/>
            <a:ext cx="2474833" cy="309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C7CDD6"/>
                </a:solidFill>
                <a:latin typeface="Arial" panose="020B0604020202020204" pitchFamily="34" charset="0"/>
                <a:ea typeface="Instrument Sans Medium" pitchFamily="34" charset="-122"/>
                <a:cs typeface="Arial" panose="020B0604020202020204" pitchFamily="34" charset="0"/>
              </a:rPr>
              <a:t>Реагирование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979771" y="5872401"/>
            <a:ext cx="11957685" cy="316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Быстро и решительно выполняйте задачи согласно плану, оказывайте помощь пострадавшим.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692944" y="7053024"/>
            <a:ext cx="13244513" cy="633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50" dirty="0">
                <a:solidFill>
                  <a:srgbClr val="C7CDD6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Данный раздел предполагает проведение практических занятий, в ходе которых учащиеся будут отрабатывать навыки распознавания, оценки и безопасного реагирования на различные опасные и чрезвычайные ситуации.</a:t>
            </a: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ACCADF-D231-4739-9457-DF0937BB3E7A}"/>
              </a:ext>
            </a:extLst>
          </p:cNvPr>
          <p:cNvSpPr txBox="1"/>
          <p:nvPr/>
        </p:nvSpPr>
        <p:spPr>
          <a:xfrm>
            <a:off x="97970" y="11974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505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2024-10-02T12:40:44Z</dcterms:created>
  <dcterms:modified xsi:type="dcterms:W3CDTF">2024-10-02T12:47:27Z</dcterms:modified>
</cp:coreProperties>
</file>