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4630400" cy="8229600"/>
  <p:notesSz cx="8229600" cy="146304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25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8" d="100"/>
          <a:sy n="88" d="100"/>
        </p:scale>
        <p:origin x="68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4581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252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252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252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252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252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252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252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725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newuroki.net/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3152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315200" y="78732"/>
            <a:ext cx="7315200" cy="21968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7700"/>
              </a:lnSpc>
              <a:buNone/>
            </a:pPr>
            <a:r>
              <a:rPr lang="en-US" sz="5000" b="1" kern="0" spc="-185" dirty="0">
                <a:solidFill>
                  <a:srgbClr val="FFFFFF"/>
                </a:solidFill>
                <a:latin typeface="Arial" panose="020B0604020202020204" pitchFamily="34" charset="0"/>
                <a:ea typeface="Inter Bold" pitchFamily="34" charset="-122"/>
                <a:cs typeface="Arial" panose="020B0604020202020204" pitchFamily="34" charset="0"/>
              </a:rPr>
              <a:t>Пожарная безопасность в быту</a:t>
            </a:r>
            <a:endParaRPr lang="en-US" sz="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8108990" y="3190260"/>
            <a:ext cx="5727621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Пожарная безопасность является важнейшим аспектом нашей жизни. Каждый человек должен знать основные правила и меры предосторожности, чтобы обезопасить себя и своих близких от опасности пожара.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7754D0-58FD-4C92-9C00-586600D57764}"/>
              </a:ext>
            </a:extLst>
          </p:cNvPr>
          <p:cNvSpPr txBox="1"/>
          <p:nvPr/>
        </p:nvSpPr>
        <p:spPr>
          <a:xfrm>
            <a:off x="7315200" y="5375934"/>
            <a:ext cx="7315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Презентация для урока ОБЗР в 8 классе по теме: «Пожарная безопасность в быту»</a:t>
            </a:r>
          </a:p>
          <a:p>
            <a:pPr algn="ctr"/>
            <a:r>
              <a:rPr lang="ru-RU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«Новые УРОКИ» </a:t>
            </a:r>
            <a:r>
              <a:rPr lang="en-US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Всё для учителя – всё бесплатно!</a:t>
            </a:r>
          </a:p>
          <a:p>
            <a:pPr algn="ctr"/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CF6E06-754C-4CBB-BA41-CB7362AC5F8D}"/>
              </a:ext>
            </a:extLst>
          </p:cNvPr>
          <p:cNvSpPr txBox="1"/>
          <p:nvPr/>
        </p:nvSpPr>
        <p:spPr>
          <a:xfrm>
            <a:off x="152400" y="119744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483406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3609737" y="2899240"/>
            <a:ext cx="7410926" cy="62091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850"/>
              </a:lnSpc>
              <a:buNone/>
            </a:pPr>
            <a:r>
              <a:rPr lang="en-US" sz="3900" b="1" kern="0" spc="-117" dirty="0">
                <a:solidFill>
                  <a:srgbClr val="FFFFFF"/>
                </a:solidFill>
                <a:latin typeface="Arial" panose="020B0604020202020204" pitchFamily="34" charset="0"/>
                <a:ea typeface="Inter Bold" pitchFamily="34" charset="-122"/>
                <a:cs typeface="Arial" panose="020B0604020202020204" pitchFamily="34" charset="0"/>
              </a:rPr>
              <a:t>Пожар и факторы его развития</a:t>
            </a:r>
            <a:endParaRPr lang="en-US" sz="3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695325" y="4106108"/>
            <a:ext cx="13239750" cy="95369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500"/>
              </a:lnSpc>
              <a:buNone/>
            </a:pPr>
            <a:r>
              <a:rPr lang="en-US" sz="1550" kern="0" spc="-31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Пожар - это неконтролируемое горение, которое может привести к значительным материальным потерям, а также к человеческим жертвам. Развитие пожара зависит от наличия трех основных факторов: горючего материала, источника зажигания и окислителя (обычно воздуха).</a:t>
            </a:r>
            <a:endParaRPr lang="en-US" sz="15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2"/>
          <p:cNvSpPr/>
          <p:nvPr/>
        </p:nvSpPr>
        <p:spPr>
          <a:xfrm>
            <a:off x="695325" y="5506760"/>
            <a:ext cx="446961" cy="446961"/>
          </a:xfrm>
          <a:prstGeom prst="roundRect">
            <a:avLst>
              <a:gd name="adj" fmla="val 18670"/>
            </a:avLst>
          </a:prstGeom>
          <a:solidFill>
            <a:srgbClr val="110080"/>
          </a:solidFill>
          <a:ln w="7620">
            <a:solidFill>
              <a:srgbClr val="2A1999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858917" y="5581174"/>
            <a:ext cx="119658" cy="2980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r>
              <a:rPr lang="en-US" sz="2300" b="1" kern="0" spc="-70" dirty="0">
                <a:solidFill>
                  <a:srgbClr val="E5E0DF"/>
                </a:solidFill>
                <a:latin typeface="Arial" panose="020B0604020202020204" pitchFamily="34" charset="0"/>
                <a:ea typeface="Inter Bold" pitchFamily="34" charset="-122"/>
                <a:cs typeface="Arial" panose="020B0604020202020204" pitchFamily="34" charset="0"/>
              </a:rPr>
              <a:t>1</a:t>
            </a:r>
            <a:endParaRPr lang="en-US" sz="2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1340882" y="5506760"/>
            <a:ext cx="2483406" cy="3103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950" b="1" kern="0" spc="-59" dirty="0">
                <a:solidFill>
                  <a:srgbClr val="E5E0DF"/>
                </a:solidFill>
                <a:latin typeface="Arial" panose="020B0604020202020204" pitchFamily="34" charset="0"/>
                <a:ea typeface="Inter Bold" pitchFamily="34" charset="-122"/>
                <a:cs typeface="Arial" panose="020B0604020202020204" pitchFamily="34" charset="0"/>
              </a:rPr>
              <a:t>Горючие материалы</a:t>
            </a:r>
            <a:endParaRPr lang="en-US" sz="19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1340882" y="5936337"/>
            <a:ext cx="3635335" cy="12715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500"/>
              </a:lnSpc>
              <a:buNone/>
            </a:pPr>
            <a:r>
              <a:rPr lang="en-US" sz="1550" kern="0" spc="-31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К горючим материалам относятся все вещества, которые могут гореть - древесина, бумага, ткани, пластик, горючие жидкости и газы.</a:t>
            </a:r>
            <a:endParaRPr lang="en-US" sz="15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6"/>
          <p:cNvSpPr/>
          <p:nvPr/>
        </p:nvSpPr>
        <p:spPr>
          <a:xfrm>
            <a:off x="5174813" y="5506760"/>
            <a:ext cx="446961" cy="446961"/>
          </a:xfrm>
          <a:prstGeom prst="roundRect">
            <a:avLst>
              <a:gd name="adj" fmla="val 18670"/>
            </a:avLst>
          </a:prstGeom>
          <a:solidFill>
            <a:srgbClr val="110080"/>
          </a:solidFill>
          <a:ln w="7620">
            <a:solidFill>
              <a:srgbClr val="2A1999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5308878" y="5581174"/>
            <a:ext cx="178832" cy="2980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r>
              <a:rPr lang="en-US" sz="2300" b="1" kern="0" spc="-70" dirty="0">
                <a:solidFill>
                  <a:srgbClr val="E5E0DF"/>
                </a:solidFill>
                <a:latin typeface="Arial" panose="020B0604020202020204" pitchFamily="34" charset="0"/>
                <a:ea typeface="Inter Bold" pitchFamily="34" charset="-122"/>
                <a:cs typeface="Arial" panose="020B0604020202020204" pitchFamily="34" charset="0"/>
              </a:rPr>
              <a:t>2</a:t>
            </a:r>
            <a:endParaRPr lang="en-US" sz="2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5820370" y="5506760"/>
            <a:ext cx="2483406" cy="3103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950" b="1" kern="0" spc="-59" dirty="0">
                <a:solidFill>
                  <a:srgbClr val="E5E0DF"/>
                </a:solidFill>
                <a:latin typeface="Arial" panose="020B0604020202020204" pitchFamily="34" charset="0"/>
                <a:ea typeface="Inter Bold" pitchFamily="34" charset="-122"/>
                <a:cs typeface="Arial" panose="020B0604020202020204" pitchFamily="34" charset="0"/>
              </a:rPr>
              <a:t>Источник зажигания</a:t>
            </a:r>
            <a:endParaRPr lang="en-US" sz="19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9"/>
          <p:cNvSpPr/>
          <p:nvPr/>
        </p:nvSpPr>
        <p:spPr>
          <a:xfrm>
            <a:off x="5820370" y="5936337"/>
            <a:ext cx="3635335" cy="158948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500"/>
              </a:lnSpc>
              <a:buNone/>
            </a:pPr>
            <a:r>
              <a:rPr lang="en-US" sz="1550" kern="0" spc="-31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Источник зажигания - это любой объект, который может вызвать горение, например, открытый огонь, искра, электрический разряд, тепло от нагревательных приборов.</a:t>
            </a:r>
            <a:endParaRPr lang="en-US" sz="15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hape 10"/>
          <p:cNvSpPr/>
          <p:nvPr/>
        </p:nvSpPr>
        <p:spPr>
          <a:xfrm>
            <a:off x="9654302" y="5506760"/>
            <a:ext cx="446961" cy="446961"/>
          </a:xfrm>
          <a:prstGeom prst="roundRect">
            <a:avLst>
              <a:gd name="adj" fmla="val 18670"/>
            </a:avLst>
          </a:prstGeom>
          <a:solidFill>
            <a:srgbClr val="110080"/>
          </a:solidFill>
          <a:ln w="7620">
            <a:solidFill>
              <a:srgbClr val="2A1999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9785985" y="5581174"/>
            <a:ext cx="183475" cy="2980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r>
              <a:rPr lang="en-US" sz="2300" b="1" kern="0" spc="-70" dirty="0">
                <a:solidFill>
                  <a:srgbClr val="E5E0DF"/>
                </a:solidFill>
                <a:latin typeface="Arial" panose="020B0604020202020204" pitchFamily="34" charset="0"/>
                <a:ea typeface="Inter Bold" pitchFamily="34" charset="-122"/>
                <a:cs typeface="Arial" panose="020B0604020202020204" pitchFamily="34" charset="0"/>
              </a:rPr>
              <a:t>3</a:t>
            </a:r>
            <a:endParaRPr lang="en-US" sz="2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2"/>
          <p:cNvSpPr/>
          <p:nvPr/>
        </p:nvSpPr>
        <p:spPr>
          <a:xfrm>
            <a:off x="10299859" y="5506760"/>
            <a:ext cx="2483406" cy="3103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950" b="1" kern="0" spc="-59" dirty="0">
                <a:solidFill>
                  <a:srgbClr val="E5E0DF"/>
                </a:solidFill>
                <a:latin typeface="Arial" panose="020B0604020202020204" pitchFamily="34" charset="0"/>
                <a:ea typeface="Inter Bold" pitchFamily="34" charset="-122"/>
                <a:cs typeface="Arial" panose="020B0604020202020204" pitchFamily="34" charset="0"/>
              </a:rPr>
              <a:t>Окислитель</a:t>
            </a:r>
            <a:endParaRPr lang="en-US" sz="19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3"/>
          <p:cNvSpPr/>
          <p:nvPr/>
        </p:nvSpPr>
        <p:spPr>
          <a:xfrm>
            <a:off x="10299859" y="5936337"/>
            <a:ext cx="3635335" cy="95369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500"/>
              </a:lnSpc>
              <a:buNone/>
            </a:pPr>
            <a:r>
              <a:rPr lang="en-US" sz="1550" kern="0" spc="-31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Окислитель - это вещество, которое обеспечивает горение, обычно это воздух.</a:t>
            </a:r>
            <a:endParaRPr lang="en-US" sz="15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DBB8031-B37D-4471-AEC1-8628125C3F71}"/>
              </a:ext>
            </a:extLst>
          </p:cNvPr>
          <p:cNvSpPr txBox="1"/>
          <p:nvPr/>
        </p:nvSpPr>
        <p:spPr>
          <a:xfrm>
            <a:off x="152400" y="119744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14494" y="721043"/>
            <a:ext cx="13201412" cy="127587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5000"/>
              </a:lnSpc>
              <a:buNone/>
            </a:pPr>
            <a:r>
              <a:rPr lang="en-US" sz="4000" b="1" kern="0" spc="-121" dirty="0">
                <a:solidFill>
                  <a:srgbClr val="FFFFFF"/>
                </a:solidFill>
                <a:latin typeface="Arial" panose="020B0604020202020204" pitchFamily="34" charset="0"/>
                <a:ea typeface="Inter Bold" pitchFamily="34" charset="-122"/>
                <a:cs typeface="Arial" panose="020B0604020202020204" pitchFamily="34" charset="0"/>
              </a:rPr>
              <a:t>Условия и причины возникновения пожаров, их возможные последствия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714494" y="2303026"/>
            <a:ext cx="13201412" cy="653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550"/>
              </a:lnSpc>
              <a:buNone/>
            </a:pPr>
            <a:r>
              <a:rPr lang="en-US" sz="1600" kern="0" spc="-32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Пожары могут возникать по разным причинам, наиболее частыми являются: неисправность электропроводки, неосторожное обращение с огнем, неправильное использование отопительных приборов.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hape 2"/>
          <p:cNvSpPr/>
          <p:nvPr/>
        </p:nvSpPr>
        <p:spPr>
          <a:xfrm>
            <a:off x="714494" y="3185993"/>
            <a:ext cx="13201412" cy="4322445"/>
          </a:xfrm>
          <a:prstGeom prst="roundRect">
            <a:avLst>
              <a:gd name="adj" fmla="val 1984"/>
            </a:avLst>
          </a:prstGeom>
          <a:noFill/>
          <a:ln w="7620">
            <a:solidFill>
              <a:srgbClr val="FFFFFF">
                <a:alpha val="24000"/>
              </a:srgbClr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722114" y="3193613"/>
            <a:ext cx="13184743" cy="586740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6" name="Text 4"/>
          <p:cNvSpPr/>
          <p:nvPr/>
        </p:nvSpPr>
        <p:spPr>
          <a:xfrm>
            <a:off x="927854" y="3323630"/>
            <a:ext cx="3982403" cy="3267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550"/>
              </a:lnSpc>
              <a:buNone/>
            </a:pPr>
            <a:r>
              <a:rPr lang="en-US" sz="1600" kern="0" spc="-32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Причины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5326023" y="3323630"/>
            <a:ext cx="3978593" cy="3267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550"/>
              </a:lnSpc>
              <a:buNone/>
            </a:pPr>
            <a:r>
              <a:rPr lang="en-US" sz="1600" kern="0" spc="-32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Условия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9720382" y="3323630"/>
            <a:ext cx="3982403" cy="3267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550"/>
              </a:lnSpc>
              <a:buNone/>
            </a:pPr>
            <a:r>
              <a:rPr lang="en-US" sz="1600" kern="0" spc="-32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Последствия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7"/>
          <p:cNvSpPr/>
          <p:nvPr/>
        </p:nvSpPr>
        <p:spPr>
          <a:xfrm>
            <a:off x="722114" y="3780353"/>
            <a:ext cx="13184743" cy="913448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0" name="Text 8"/>
          <p:cNvSpPr/>
          <p:nvPr/>
        </p:nvSpPr>
        <p:spPr>
          <a:xfrm>
            <a:off x="927854" y="3910370"/>
            <a:ext cx="3982403" cy="3267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550"/>
              </a:lnSpc>
              <a:buNone/>
            </a:pPr>
            <a:r>
              <a:rPr lang="en-US" sz="1600" kern="0" spc="-32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Неисправность электропроводки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9"/>
          <p:cNvSpPr/>
          <p:nvPr/>
        </p:nvSpPr>
        <p:spPr>
          <a:xfrm>
            <a:off x="5326023" y="3910370"/>
            <a:ext cx="3978593" cy="653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550"/>
              </a:lnSpc>
              <a:buNone/>
            </a:pPr>
            <a:r>
              <a:rPr lang="en-US" sz="1600" kern="0" spc="-32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Перегрузка электросети, повреждение изоляции проводов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10"/>
          <p:cNvSpPr/>
          <p:nvPr/>
        </p:nvSpPr>
        <p:spPr>
          <a:xfrm>
            <a:off x="9720382" y="3910370"/>
            <a:ext cx="3982403" cy="653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550"/>
              </a:lnSpc>
              <a:buNone/>
            </a:pPr>
            <a:r>
              <a:rPr lang="en-US" sz="1600" kern="0" spc="-32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Возникновение пожара, поражение электрическим током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hape 11"/>
          <p:cNvSpPr/>
          <p:nvPr/>
        </p:nvSpPr>
        <p:spPr>
          <a:xfrm>
            <a:off x="722114" y="4693801"/>
            <a:ext cx="13184743" cy="1240155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14" name="Text 12"/>
          <p:cNvSpPr/>
          <p:nvPr/>
        </p:nvSpPr>
        <p:spPr>
          <a:xfrm>
            <a:off x="927854" y="4823817"/>
            <a:ext cx="3982403" cy="3267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550"/>
              </a:lnSpc>
              <a:buNone/>
            </a:pPr>
            <a:r>
              <a:rPr lang="en-US" sz="1600" kern="0" spc="-32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Неосторожное обращение с огнем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3"/>
          <p:cNvSpPr/>
          <p:nvPr/>
        </p:nvSpPr>
        <p:spPr>
          <a:xfrm>
            <a:off x="5326023" y="4823817"/>
            <a:ext cx="3978593" cy="9801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550"/>
              </a:lnSpc>
              <a:buNone/>
            </a:pPr>
            <a:r>
              <a:rPr lang="en-US" sz="1600" kern="0" spc="-32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Курение в постели, неправильное использование открытого огня, несоблюдение техники безопасности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4"/>
          <p:cNvSpPr/>
          <p:nvPr/>
        </p:nvSpPr>
        <p:spPr>
          <a:xfrm>
            <a:off x="9720382" y="4823817"/>
            <a:ext cx="3982403" cy="653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550"/>
              </a:lnSpc>
              <a:buNone/>
            </a:pPr>
            <a:r>
              <a:rPr lang="en-US" sz="1600" kern="0" spc="-32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Возникновение пожара, ожоги, отравление дымом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Shape 15"/>
          <p:cNvSpPr/>
          <p:nvPr/>
        </p:nvSpPr>
        <p:spPr>
          <a:xfrm>
            <a:off x="722114" y="5933956"/>
            <a:ext cx="13184743" cy="1566863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8" name="Text 16"/>
          <p:cNvSpPr/>
          <p:nvPr/>
        </p:nvSpPr>
        <p:spPr>
          <a:xfrm>
            <a:off x="927854" y="6063972"/>
            <a:ext cx="3982403" cy="653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550"/>
              </a:lnSpc>
              <a:buNone/>
            </a:pPr>
            <a:r>
              <a:rPr lang="en-US" sz="1600" kern="0" spc="-32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Неправильное использование отопительных приборов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17"/>
          <p:cNvSpPr/>
          <p:nvPr/>
        </p:nvSpPr>
        <p:spPr>
          <a:xfrm>
            <a:off x="5326023" y="6063972"/>
            <a:ext cx="3978593" cy="13068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550"/>
              </a:lnSpc>
              <a:buNone/>
            </a:pPr>
            <a:r>
              <a:rPr lang="en-US" sz="1600" kern="0" spc="-32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Использование неисправных или самодельных печей, близкое расположение горючих материалов к обогревателям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18"/>
          <p:cNvSpPr/>
          <p:nvPr/>
        </p:nvSpPr>
        <p:spPr>
          <a:xfrm>
            <a:off x="9720382" y="6063972"/>
            <a:ext cx="3982403" cy="653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550"/>
              </a:lnSpc>
              <a:buNone/>
            </a:pPr>
            <a:r>
              <a:rPr lang="en-US" sz="1600" kern="0" spc="-32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Возникновение пожара, ожоги, отравление угарным газом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DFD7F9F-F82B-443A-8BE2-FA6E80044176}"/>
              </a:ext>
            </a:extLst>
          </p:cNvPr>
          <p:cNvSpPr txBox="1"/>
          <p:nvPr/>
        </p:nvSpPr>
        <p:spPr>
          <a:xfrm>
            <a:off x="152400" y="119744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80787" y="457557"/>
            <a:ext cx="13468826" cy="10372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4050"/>
              </a:lnSpc>
              <a:buNone/>
            </a:pPr>
            <a:r>
              <a:rPr lang="en-US" sz="3250" b="1" kern="0" spc="-98" dirty="0">
                <a:solidFill>
                  <a:srgbClr val="FFFFFF"/>
                </a:solidFill>
                <a:latin typeface="Arial" panose="020B0604020202020204" pitchFamily="34" charset="0"/>
                <a:ea typeface="Inter Bold" pitchFamily="34" charset="-122"/>
                <a:cs typeface="Arial" panose="020B0604020202020204" pitchFamily="34" charset="0"/>
              </a:rPr>
              <a:t>Безопасные действия при пожаре и правила оказания первой помощи</a:t>
            </a:r>
            <a:endParaRPr lang="en-US" sz="32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580787" y="1743670"/>
            <a:ext cx="13468826" cy="5310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050"/>
              </a:lnSpc>
              <a:buNone/>
            </a:pPr>
            <a:r>
              <a:rPr lang="en-US" sz="1300" kern="0" spc="-26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В случае возникновения пожара важно действовать быстро и правильно. Первое правило - сохранять спокойствие и не паниковать. Необходимо оценить обстановку и принять меры для спасения себя и других людей.</a:t>
            </a:r>
            <a:endParaRPr lang="en-US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787" y="2461379"/>
            <a:ext cx="829747" cy="1327666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1659374" y="2627233"/>
            <a:ext cx="2241828" cy="2591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600" b="1" kern="0" spc="-49" dirty="0">
                <a:solidFill>
                  <a:srgbClr val="E5E0DF"/>
                </a:solidFill>
                <a:latin typeface="Arial" panose="020B0604020202020204" pitchFamily="34" charset="0"/>
                <a:ea typeface="Inter Bold" pitchFamily="34" charset="-122"/>
                <a:cs typeface="Arial" panose="020B0604020202020204" pitchFamily="34" charset="0"/>
              </a:rPr>
              <a:t>1. Сообщите о пожаре!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1659374" y="2985968"/>
            <a:ext cx="12390239" cy="265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300" kern="0" spc="-26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Немедленно позвоните в пожарную службу по номеру 101.</a:t>
            </a:r>
            <a:endParaRPr lang="en-US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787" y="3789045"/>
            <a:ext cx="829747" cy="1327666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1659374" y="3954899"/>
            <a:ext cx="2902268" cy="2591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600" b="1" kern="0" spc="-49" dirty="0">
                <a:solidFill>
                  <a:srgbClr val="E5E0DF"/>
                </a:solidFill>
                <a:latin typeface="Arial" panose="020B0604020202020204" pitchFamily="34" charset="0"/>
                <a:ea typeface="Inter Bold" pitchFamily="34" charset="-122"/>
                <a:cs typeface="Arial" panose="020B0604020202020204" pitchFamily="34" charset="0"/>
              </a:rPr>
              <a:t>2. Обеспечьте безопасность!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5"/>
          <p:cNvSpPr/>
          <p:nvPr/>
        </p:nvSpPr>
        <p:spPr>
          <a:xfrm>
            <a:off x="1659374" y="4313634"/>
            <a:ext cx="12390239" cy="265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300" kern="0" spc="-26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Если возможно, откройте окна и двери, чтобы создать вентиляцию. Если дым сильно задымлен, кройте нос и рот влажной тканью.</a:t>
            </a:r>
            <a:endParaRPr lang="en-US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787" y="5116711"/>
            <a:ext cx="829747" cy="1327666"/>
          </a:xfrm>
          <a:prstGeom prst="rect">
            <a:avLst/>
          </a:prstGeom>
        </p:spPr>
      </p:pic>
      <p:sp>
        <p:nvSpPr>
          <p:cNvPr id="11" name="Text 6"/>
          <p:cNvSpPr/>
          <p:nvPr/>
        </p:nvSpPr>
        <p:spPr>
          <a:xfrm>
            <a:off x="1659374" y="5282565"/>
            <a:ext cx="2074545" cy="2591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600" b="1" kern="0" spc="-49" dirty="0">
                <a:solidFill>
                  <a:srgbClr val="E5E0DF"/>
                </a:solidFill>
                <a:latin typeface="Arial" panose="020B0604020202020204" pitchFamily="34" charset="0"/>
                <a:ea typeface="Inter Bold" pitchFamily="34" charset="-122"/>
                <a:cs typeface="Arial" panose="020B0604020202020204" pitchFamily="34" charset="0"/>
              </a:rPr>
              <a:t>3. Эвакуируйтесь!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7"/>
          <p:cNvSpPr/>
          <p:nvPr/>
        </p:nvSpPr>
        <p:spPr>
          <a:xfrm>
            <a:off x="1659374" y="5641300"/>
            <a:ext cx="12390239" cy="265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300" kern="0" spc="-26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Не медлите, не пытайтесь тушить пожар, если он слишком сильный. Быстро эвакуируйтесь из помещения.</a:t>
            </a:r>
            <a:endParaRPr lang="en-US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0787" y="6444377"/>
            <a:ext cx="829747" cy="1327666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1659374" y="6610231"/>
            <a:ext cx="2854166" cy="2591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600" b="1" kern="0" spc="-49" dirty="0">
                <a:solidFill>
                  <a:srgbClr val="E5E0DF"/>
                </a:solidFill>
                <a:latin typeface="Arial" panose="020B0604020202020204" pitchFamily="34" charset="0"/>
                <a:ea typeface="Inter Bold" pitchFamily="34" charset="-122"/>
                <a:cs typeface="Arial" panose="020B0604020202020204" pitchFamily="34" charset="0"/>
              </a:rPr>
              <a:t>4. Окажите первую помощь!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9"/>
          <p:cNvSpPr/>
          <p:nvPr/>
        </p:nvSpPr>
        <p:spPr>
          <a:xfrm>
            <a:off x="1659374" y="6968966"/>
            <a:ext cx="12390239" cy="265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300" kern="0" spc="-26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Если кому-то из людей требуется помощь, окажите ее, но только если это не угрожает вашей безопасности.</a:t>
            </a:r>
            <a:endParaRPr lang="en-US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698D858-D98D-4CFB-BC11-F5214D3D190C}"/>
              </a:ext>
            </a:extLst>
          </p:cNvPr>
          <p:cNvSpPr txBox="1"/>
          <p:nvPr/>
        </p:nvSpPr>
        <p:spPr>
          <a:xfrm>
            <a:off x="152400" y="119744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126455" y="1729145"/>
            <a:ext cx="10391061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550"/>
              </a:lnSpc>
              <a:buNone/>
            </a:pPr>
            <a:r>
              <a:rPr lang="en-US" sz="4450" b="1" kern="0" spc="-134" dirty="0">
                <a:solidFill>
                  <a:srgbClr val="FFFFFF"/>
                </a:solidFill>
                <a:latin typeface="Arial" panose="020B0604020202020204" pitchFamily="34" charset="0"/>
                <a:ea typeface="Inter Bold" pitchFamily="34" charset="-122"/>
                <a:cs typeface="Arial" panose="020B0604020202020204" pitchFamily="34" charset="0"/>
              </a:rPr>
              <a:t>Первичные средства пожаротушения</a:t>
            </a:r>
            <a:endParaRPr lang="en-US" sz="4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793790" y="2792254"/>
            <a:ext cx="13042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Для тушения небольших пожаров могут использоваться первичные средства пожаротушения. К ним относятся огнетушители, вода, песок, покрывало.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2"/>
          <p:cNvSpPr/>
          <p:nvPr/>
        </p:nvSpPr>
        <p:spPr>
          <a:xfrm>
            <a:off x="793790" y="400002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kern="0" spc="-67" dirty="0">
                <a:solidFill>
                  <a:srgbClr val="FFFFFF"/>
                </a:solidFill>
                <a:latin typeface="Arial" panose="020B0604020202020204" pitchFamily="34" charset="0"/>
                <a:ea typeface="Inter Bold" pitchFamily="34" charset="-122"/>
                <a:cs typeface="Arial" panose="020B0604020202020204" pitchFamily="34" charset="0"/>
              </a:rPr>
              <a:t>Огнетушители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793790" y="4581168"/>
            <a:ext cx="3978116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Существуют разные типы огнетушителей, которые подходят для разных видов пожаров. Важно знать, как правильно использовать огнетушитель.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5332928" y="400002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kern="0" spc="-67" dirty="0">
                <a:solidFill>
                  <a:srgbClr val="FFFFFF"/>
                </a:solidFill>
                <a:latin typeface="Arial" panose="020B0604020202020204" pitchFamily="34" charset="0"/>
                <a:ea typeface="Inter Bold" pitchFamily="34" charset="-122"/>
                <a:cs typeface="Arial" panose="020B0604020202020204" pitchFamily="34" charset="0"/>
              </a:rPr>
              <a:t>Вода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5332928" y="4581168"/>
            <a:ext cx="3978116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Вода эффективна для тушения пожаров на ранних стадиях, но не подходит для тушения пожаров с участием электроэнергии или горючих жидкостей.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9872067" y="400002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kern="0" spc="-67" dirty="0">
                <a:solidFill>
                  <a:srgbClr val="FFFFFF"/>
                </a:solidFill>
                <a:latin typeface="Arial" panose="020B0604020202020204" pitchFamily="34" charset="0"/>
                <a:ea typeface="Inter Bold" pitchFamily="34" charset="-122"/>
                <a:cs typeface="Arial" panose="020B0604020202020204" pitchFamily="34" charset="0"/>
              </a:rPr>
              <a:t>Песок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9872067" y="4581168"/>
            <a:ext cx="3978116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Песок используется для тушения маленьких пожаров, например, от горящей травы или бумаги. Песок изолирует горючий материал от кислорода, прекращая горение.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A1BE3B0-C593-4AFF-994B-D42A4674908E}"/>
              </a:ext>
            </a:extLst>
          </p:cNvPr>
          <p:cNvSpPr txBox="1"/>
          <p:nvPr/>
        </p:nvSpPr>
        <p:spPr>
          <a:xfrm>
            <a:off x="152400" y="119744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377553"/>
            <a:ext cx="130428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5550"/>
              </a:lnSpc>
              <a:buNone/>
            </a:pPr>
            <a:r>
              <a:rPr lang="en-US" sz="4450" b="1" kern="0" spc="-134" dirty="0">
                <a:solidFill>
                  <a:srgbClr val="FFFFFF"/>
                </a:solidFill>
                <a:latin typeface="Arial" panose="020B0604020202020204" pitchFamily="34" charset="0"/>
                <a:ea typeface="Inter Bold" pitchFamily="34" charset="-122"/>
                <a:cs typeface="Arial" panose="020B0604020202020204" pitchFamily="34" charset="0"/>
              </a:rPr>
              <a:t>Правила вызова экстренных служб и порядок взаимодействия с ними</a:t>
            </a:r>
            <a:endParaRPr lang="en-US" sz="4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793790" y="3135273"/>
            <a:ext cx="130428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В случае пожара необходимо немедленно вызвать пожарную службу по номеру 101. Помните, что при вызове экстренных служб необходимо быть кратким и точным, сообщить адрес происшествия, характер пожара, количество людей в опасности.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90" y="4479131"/>
            <a:ext cx="566976" cy="566976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793790" y="527292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kern="0" spc="-67" dirty="0">
                <a:solidFill>
                  <a:srgbClr val="E5E0DF"/>
                </a:solidFill>
                <a:latin typeface="Arial" panose="020B0604020202020204" pitchFamily="34" charset="0"/>
                <a:ea typeface="Inter Bold" pitchFamily="34" charset="-122"/>
                <a:cs typeface="Arial" panose="020B0604020202020204" pitchFamily="34" charset="0"/>
              </a:rPr>
              <a:t>Сообщите адрес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793790" y="5763339"/>
            <a:ext cx="412075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Точно и четко укажите адрес происшествия, дом, улицу, район.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4704" y="4479131"/>
            <a:ext cx="566976" cy="566976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5254704" y="527292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kern="0" spc="-67" dirty="0">
                <a:solidFill>
                  <a:srgbClr val="E5E0DF"/>
                </a:solidFill>
                <a:latin typeface="Arial" panose="020B0604020202020204" pitchFamily="34" charset="0"/>
                <a:ea typeface="Inter Bold" pitchFamily="34" charset="-122"/>
                <a:cs typeface="Arial" panose="020B0604020202020204" pitchFamily="34" charset="0"/>
              </a:rPr>
              <a:t>Опишите ситуацию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5"/>
          <p:cNvSpPr/>
          <p:nvPr/>
        </p:nvSpPr>
        <p:spPr>
          <a:xfrm>
            <a:off x="5254704" y="5763339"/>
            <a:ext cx="4120872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Объясните, что произошло, какой объект горит, есть ли люди в опасности.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5738" y="4479131"/>
            <a:ext cx="566976" cy="566976"/>
          </a:xfrm>
          <a:prstGeom prst="rect">
            <a:avLst/>
          </a:prstGeom>
        </p:spPr>
      </p:pic>
      <p:sp>
        <p:nvSpPr>
          <p:cNvPr id="11" name="Text 6"/>
          <p:cNvSpPr/>
          <p:nvPr/>
        </p:nvSpPr>
        <p:spPr>
          <a:xfrm>
            <a:off x="9715738" y="5272921"/>
            <a:ext cx="3273862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kern="0" spc="-67" dirty="0">
                <a:solidFill>
                  <a:srgbClr val="E5E0DF"/>
                </a:solidFill>
                <a:latin typeface="Arial" panose="020B0604020202020204" pitchFamily="34" charset="0"/>
                <a:ea typeface="Inter Bold" pitchFamily="34" charset="-122"/>
                <a:cs typeface="Arial" panose="020B0604020202020204" pitchFamily="34" charset="0"/>
              </a:rPr>
              <a:t>Дождитесь инструкций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7"/>
          <p:cNvSpPr/>
          <p:nvPr/>
        </p:nvSpPr>
        <p:spPr>
          <a:xfrm>
            <a:off x="9715738" y="5763339"/>
            <a:ext cx="412075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Слушайте инструкции оператора и строго им следуйте.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A199B2F-61C9-43C4-AD8B-FDDCF8589EA9}"/>
              </a:ext>
            </a:extLst>
          </p:cNvPr>
          <p:cNvSpPr txBox="1"/>
          <p:nvPr/>
        </p:nvSpPr>
        <p:spPr>
          <a:xfrm>
            <a:off x="152400" y="119744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119432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93408" y="2585918"/>
            <a:ext cx="13443585" cy="10596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4150"/>
              </a:lnSpc>
              <a:buNone/>
            </a:pPr>
            <a:r>
              <a:rPr lang="en-US" sz="3300" b="1" kern="0" spc="-100" dirty="0">
                <a:solidFill>
                  <a:srgbClr val="FFFFFF"/>
                </a:solidFill>
                <a:latin typeface="Arial" panose="020B0604020202020204" pitchFamily="34" charset="0"/>
                <a:ea typeface="Inter Bold" pitchFamily="34" charset="-122"/>
                <a:cs typeface="Arial" panose="020B0604020202020204" pitchFamily="34" charset="0"/>
              </a:rPr>
              <a:t>Права, обязанности и ответственность граждан в области пожарной безопасности</a:t>
            </a:r>
            <a:endParaRPr lang="en-US" sz="3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593408" y="3899892"/>
            <a:ext cx="13443585" cy="2712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300" kern="0" spc="-27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Каждый гражданин имеет права и обязанности в области пожарной безопасности.</a:t>
            </a:r>
            <a:endParaRPr lang="en-US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2"/>
          <p:cNvSpPr/>
          <p:nvPr/>
        </p:nvSpPr>
        <p:spPr>
          <a:xfrm>
            <a:off x="7303770" y="4361855"/>
            <a:ext cx="22860" cy="3401258"/>
          </a:xfrm>
          <a:prstGeom prst="roundRect">
            <a:avLst>
              <a:gd name="adj" fmla="val 311521"/>
            </a:avLst>
          </a:prstGeom>
          <a:solidFill>
            <a:srgbClr val="2A1999"/>
          </a:solidFill>
          <a:ln/>
        </p:spPr>
      </p:sp>
      <p:sp>
        <p:nvSpPr>
          <p:cNvPr id="6" name="Shape 3"/>
          <p:cNvSpPr/>
          <p:nvPr/>
        </p:nvSpPr>
        <p:spPr>
          <a:xfrm>
            <a:off x="6553914" y="4731901"/>
            <a:ext cx="593408" cy="22860"/>
          </a:xfrm>
          <a:prstGeom prst="roundRect">
            <a:avLst>
              <a:gd name="adj" fmla="val 311521"/>
            </a:avLst>
          </a:prstGeom>
          <a:solidFill>
            <a:srgbClr val="2A1999"/>
          </a:solidFill>
          <a:ln/>
        </p:spPr>
      </p:sp>
      <p:sp>
        <p:nvSpPr>
          <p:cNvPr id="7" name="Shape 4"/>
          <p:cNvSpPr/>
          <p:nvPr/>
        </p:nvSpPr>
        <p:spPr>
          <a:xfrm>
            <a:off x="7124462" y="4552593"/>
            <a:ext cx="381476" cy="381476"/>
          </a:xfrm>
          <a:prstGeom prst="roundRect">
            <a:avLst>
              <a:gd name="adj" fmla="val 18668"/>
            </a:avLst>
          </a:prstGeom>
          <a:solidFill>
            <a:srgbClr val="110080"/>
          </a:solidFill>
          <a:ln w="7620">
            <a:solidFill>
              <a:srgbClr val="2A1999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7264122" y="4616172"/>
            <a:ext cx="102037" cy="2543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000"/>
              </a:lnSpc>
              <a:buNone/>
            </a:pPr>
            <a:r>
              <a:rPr lang="en-US" sz="2000" b="1" kern="0" spc="-60" dirty="0">
                <a:solidFill>
                  <a:srgbClr val="E5E0DF"/>
                </a:solidFill>
                <a:latin typeface="Arial" panose="020B0604020202020204" pitchFamily="34" charset="0"/>
                <a:ea typeface="Inter Bold" pitchFamily="34" charset="-122"/>
                <a:cs typeface="Arial" panose="020B0604020202020204" pitchFamily="34" charset="0"/>
              </a:rPr>
              <a:t>1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4263271" y="4531400"/>
            <a:ext cx="2119432" cy="2649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050"/>
              </a:lnSpc>
              <a:buNone/>
            </a:pPr>
            <a:r>
              <a:rPr lang="en-US" sz="1650" b="1" kern="0" spc="-50" dirty="0">
                <a:solidFill>
                  <a:srgbClr val="E5E0DF"/>
                </a:solidFill>
                <a:latin typeface="Arial" panose="020B0604020202020204" pitchFamily="34" charset="0"/>
                <a:ea typeface="Inter Bold" pitchFamily="34" charset="-122"/>
                <a:cs typeface="Arial" panose="020B0604020202020204" pitchFamily="34" charset="0"/>
              </a:rPr>
              <a:t>Права</a:t>
            </a:r>
            <a:endParaRPr lang="en-US" sz="1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593408" y="4897993"/>
            <a:ext cx="5789295" cy="8136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100"/>
              </a:lnSpc>
              <a:buNone/>
            </a:pPr>
            <a:r>
              <a:rPr lang="en-US" sz="1300" kern="0" spc="-27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Граждане имеют право на безопасные условия жизни и работы, на информацию о правилах пожарной безопасности, на получение квалифицированной помощи в случае пожара.</a:t>
            </a:r>
            <a:endParaRPr lang="en-US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8"/>
          <p:cNvSpPr/>
          <p:nvPr/>
        </p:nvSpPr>
        <p:spPr>
          <a:xfrm>
            <a:off x="7483078" y="5579626"/>
            <a:ext cx="593408" cy="22860"/>
          </a:xfrm>
          <a:prstGeom prst="roundRect">
            <a:avLst>
              <a:gd name="adj" fmla="val 311521"/>
            </a:avLst>
          </a:prstGeom>
          <a:solidFill>
            <a:srgbClr val="2A1999"/>
          </a:solidFill>
          <a:ln/>
        </p:spPr>
      </p:sp>
      <p:sp>
        <p:nvSpPr>
          <p:cNvPr id="12" name="Shape 9"/>
          <p:cNvSpPr/>
          <p:nvPr/>
        </p:nvSpPr>
        <p:spPr>
          <a:xfrm>
            <a:off x="7124462" y="5400318"/>
            <a:ext cx="381476" cy="381476"/>
          </a:xfrm>
          <a:prstGeom prst="roundRect">
            <a:avLst>
              <a:gd name="adj" fmla="val 18668"/>
            </a:avLst>
          </a:prstGeom>
          <a:solidFill>
            <a:srgbClr val="110080"/>
          </a:solidFill>
          <a:ln w="7620">
            <a:solidFill>
              <a:srgbClr val="2A1999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7238881" y="5463897"/>
            <a:ext cx="152519" cy="2543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000"/>
              </a:lnSpc>
              <a:buNone/>
            </a:pPr>
            <a:r>
              <a:rPr lang="en-US" sz="2000" b="1" kern="0" spc="-60" dirty="0">
                <a:solidFill>
                  <a:srgbClr val="E5E0DF"/>
                </a:solidFill>
                <a:latin typeface="Arial" panose="020B0604020202020204" pitchFamily="34" charset="0"/>
                <a:ea typeface="Inter Bold" pitchFamily="34" charset="-122"/>
                <a:cs typeface="Arial" panose="020B0604020202020204" pitchFamily="34" charset="0"/>
              </a:rPr>
              <a:t>2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1"/>
          <p:cNvSpPr/>
          <p:nvPr/>
        </p:nvSpPr>
        <p:spPr>
          <a:xfrm>
            <a:off x="8247698" y="5379125"/>
            <a:ext cx="2119432" cy="2649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650" b="1" kern="0" spc="-50" dirty="0">
                <a:solidFill>
                  <a:srgbClr val="E5E0DF"/>
                </a:solidFill>
                <a:latin typeface="Arial" panose="020B0604020202020204" pitchFamily="34" charset="0"/>
                <a:ea typeface="Inter Bold" pitchFamily="34" charset="-122"/>
                <a:cs typeface="Arial" panose="020B0604020202020204" pitchFamily="34" charset="0"/>
              </a:rPr>
              <a:t>Обязанности</a:t>
            </a:r>
            <a:endParaRPr lang="en-US" sz="1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2"/>
          <p:cNvSpPr/>
          <p:nvPr/>
        </p:nvSpPr>
        <p:spPr>
          <a:xfrm>
            <a:off x="8247698" y="5745718"/>
            <a:ext cx="5789295" cy="10848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300" kern="0" spc="-27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Граждане обязаны соблюдать правила пожарной безопасности, обеспечивать безопасность своего жилья и прилегающей территории, не допускать совершения действий, которые могут привести к возникновению пожара.</a:t>
            </a:r>
            <a:endParaRPr lang="en-US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hape 13"/>
          <p:cNvSpPr/>
          <p:nvPr/>
        </p:nvSpPr>
        <p:spPr>
          <a:xfrm>
            <a:off x="6553914" y="6559629"/>
            <a:ext cx="593408" cy="22860"/>
          </a:xfrm>
          <a:prstGeom prst="roundRect">
            <a:avLst>
              <a:gd name="adj" fmla="val 311521"/>
            </a:avLst>
          </a:prstGeom>
          <a:solidFill>
            <a:srgbClr val="2A1999"/>
          </a:solidFill>
          <a:ln/>
        </p:spPr>
      </p:sp>
      <p:sp>
        <p:nvSpPr>
          <p:cNvPr id="17" name="Shape 14"/>
          <p:cNvSpPr/>
          <p:nvPr/>
        </p:nvSpPr>
        <p:spPr>
          <a:xfrm>
            <a:off x="7124462" y="6380321"/>
            <a:ext cx="381476" cy="381476"/>
          </a:xfrm>
          <a:prstGeom prst="roundRect">
            <a:avLst>
              <a:gd name="adj" fmla="val 18668"/>
            </a:avLst>
          </a:prstGeom>
          <a:solidFill>
            <a:srgbClr val="110080"/>
          </a:solidFill>
          <a:ln w="7620">
            <a:solidFill>
              <a:srgbClr val="2A1999"/>
            </a:solidFill>
            <a:prstDash val="solid"/>
          </a:ln>
        </p:spPr>
      </p:sp>
      <p:sp>
        <p:nvSpPr>
          <p:cNvPr id="18" name="Text 15"/>
          <p:cNvSpPr/>
          <p:nvPr/>
        </p:nvSpPr>
        <p:spPr>
          <a:xfrm>
            <a:off x="7236857" y="6443901"/>
            <a:ext cx="156567" cy="2543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000"/>
              </a:lnSpc>
              <a:buNone/>
            </a:pPr>
            <a:r>
              <a:rPr lang="en-US" sz="2000" b="1" kern="0" spc="-60" dirty="0">
                <a:solidFill>
                  <a:srgbClr val="E5E0DF"/>
                </a:solidFill>
                <a:latin typeface="Arial" panose="020B0604020202020204" pitchFamily="34" charset="0"/>
                <a:ea typeface="Inter Bold" pitchFamily="34" charset="-122"/>
                <a:cs typeface="Arial" panose="020B0604020202020204" pitchFamily="34" charset="0"/>
              </a:rPr>
              <a:t>3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16"/>
          <p:cNvSpPr/>
          <p:nvPr/>
        </p:nvSpPr>
        <p:spPr>
          <a:xfrm>
            <a:off x="4263271" y="6359128"/>
            <a:ext cx="2119432" cy="2649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050"/>
              </a:lnSpc>
              <a:buNone/>
            </a:pPr>
            <a:r>
              <a:rPr lang="en-US" sz="1650" b="1" kern="0" spc="-50" dirty="0">
                <a:solidFill>
                  <a:srgbClr val="E5E0DF"/>
                </a:solidFill>
                <a:latin typeface="Arial" panose="020B0604020202020204" pitchFamily="34" charset="0"/>
                <a:ea typeface="Inter Bold" pitchFamily="34" charset="-122"/>
                <a:cs typeface="Arial" panose="020B0604020202020204" pitchFamily="34" charset="0"/>
              </a:rPr>
              <a:t>Ответственность</a:t>
            </a:r>
            <a:endParaRPr lang="en-US" sz="1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17"/>
          <p:cNvSpPr/>
          <p:nvPr/>
        </p:nvSpPr>
        <p:spPr>
          <a:xfrm>
            <a:off x="593408" y="6725722"/>
            <a:ext cx="5789295" cy="5424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100"/>
              </a:lnSpc>
              <a:buNone/>
            </a:pPr>
            <a:r>
              <a:rPr lang="en-US" sz="1300" kern="0" spc="-27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За нарушение правил пожарной безопасности предусмотрена административная и уголовная ответственность.</a:t>
            </a:r>
            <a:endParaRPr lang="en-US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A948935-C27A-46A8-B882-F98DFF08E029}"/>
              </a:ext>
            </a:extLst>
          </p:cNvPr>
          <p:cNvSpPr txBox="1"/>
          <p:nvPr/>
        </p:nvSpPr>
        <p:spPr>
          <a:xfrm>
            <a:off x="152400" y="119744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708</Words>
  <Application>Microsoft Office PowerPoint</Application>
  <PresentationFormat>Произвольный</PresentationFormat>
  <Paragraphs>81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2024-10-08T15:17:34Z</dcterms:created>
  <dcterms:modified xsi:type="dcterms:W3CDTF">2024-10-08T15:23:16Z</dcterms:modified>
</cp:coreProperties>
</file>