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45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65361"/>
            <a:ext cx="7315199" cy="177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800"/>
              </a:lnSpc>
              <a:buNone/>
            </a:pPr>
            <a:r>
              <a:rPr lang="en-US" sz="545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Основы безопасности жизнедеятельности</a:t>
            </a:r>
            <a:endParaRPr lang="en-US" sz="5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11143" y="1816588"/>
            <a:ext cx="6955971" cy="2733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Безопасность жизнедеятельности (БЖ) – это междисциплинарная область знаний, направленная на формирование у человека навыков и умений, необходимых для защиты жизни и здоровья в различных условиях. Этот курс призван подготовить вас к различным ситуациям, которые могут возникнуть в повседневной жизни, научить принимать правильные решения и действовать эффективно в экстремальных обстоятельствах. Мы рассмотрим ключевые понятия, источники опасности и способы защиты от них.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F8617-70CA-42EB-BED8-4F47C4E21158}"/>
              </a:ext>
            </a:extLst>
          </p:cNvPr>
          <p:cNvSpPr txBox="1"/>
          <p:nvPr/>
        </p:nvSpPr>
        <p:spPr>
          <a:xfrm>
            <a:off x="7315200" y="5125572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«Основы безопасности жизнедеятельности»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483722-07E4-4F3F-87E4-2C9F4FF09929}"/>
              </a:ext>
            </a:extLst>
          </p:cNvPr>
          <p:cNvSpPr txBox="1"/>
          <p:nvPr/>
        </p:nvSpPr>
        <p:spPr>
          <a:xfrm>
            <a:off x="119742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5899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8419" y="3249216"/>
            <a:ext cx="13035558" cy="5786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0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Значение безопасности жизнедеятельности для человека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88419" y="4344114"/>
            <a:ext cx="442555" cy="442555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sp>
        <p:nvSpPr>
          <p:cNvPr id="5" name="Text 2"/>
          <p:cNvSpPr/>
          <p:nvPr/>
        </p:nvSpPr>
        <p:spPr>
          <a:xfrm>
            <a:off x="859155" y="4426506"/>
            <a:ext cx="101084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327666" y="4344114"/>
            <a:ext cx="2896433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Защита жизни и здоровья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27666" y="4751427"/>
            <a:ext cx="3647480" cy="12587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Знание основ ОБЖ помогает предотвратить несчастные случаи, травмы и заболевания, а также оказывать первую помощь.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171837" y="4344114"/>
            <a:ext cx="442555" cy="442555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sp>
        <p:nvSpPr>
          <p:cNvPr id="9" name="Text 6"/>
          <p:cNvSpPr/>
          <p:nvPr/>
        </p:nvSpPr>
        <p:spPr>
          <a:xfrm>
            <a:off x="5318522" y="4426506"/>
            <a:ext cx="149185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811083" y="4344114"/>
            <a:ext cx="3647480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Подготовка к чрезвычайным ситуациям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11083" y="5040749"/>
            <a:ext cx="3647480" cy="12587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ОБЖ учит действовать в условиях стихийных бедствий, техногенных катастроф и других чрезвычайных ситуаций.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655254" y="4344114"/>
            <a:ext cx="442555" cy="442555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sp>
        <p:nvSpPr>
          <p:cNvPr id="13" name="Text 10"/>
          <p:cNvSpPr/>
          <p:nvPr/>
        </p:nvSpPr>
        <p:spPr>
          <a:xfrm>
            <a:off x="9799201" y="4426506"/>
            <a:ext cx="154662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294501" y="4344114"/>
            <a:ext cx="2976682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Развитие ответственности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294501" y="4751427"/>
            <a:ext cx="3647480" cy="12587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Изучение ОБЖ формирует чувство ответственности за свою жизнь и безопасность, а также за безопасность окружающих.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88419" y="6717387"/>
            <a:ext cx="442555" cy="442555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sp>
        <p:nvSpPr>
          <p:cNvPr id="17" name="Text 14"/>
          <p:cNvSpPr/>
          <p:nvPr/>
        </p:nvSpPr>
        <p:spPr>
          <a:xfrm>
            <a:off x="834390" y="6799778"/>
            <a:ext cx="150495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4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327666" y="6717387"/>
            <a:ext cx="4337923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Адаптация к изменяющимся условиям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327666" y="7124700"/>
            <a:ext cx="12614315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ОБЖ помогает адаптироваться к изменениям окружающей среды, развивать навыки выживания в нестандартных условиях.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A24EA2-94C2-40C4-92A1-7F97A618807B}"/>
              </a:ext>
            </a:extLst>
          </p:cNvPr>
          <p:cNvSpPr txBox="1"/>
          <p:nvPr/>
        </p:nvSpPr>
        <p:spPr>
          <a:xfrm>
            <a:off x="119742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71362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Ключевые понятия безопасности жизнедеятельности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3138368"/>
            <a:ext cx="6357818" cy="1740218"/>
          </a:xfrm>
          <a:prstGeom prst="roundRect">
            <a:avLst>
              <a:gd name="adj" fmla="val 2063"/>
            </a:avLst>
          </a:prstGeom>
          <a:solidFill>
            <a:srgbClr val="444752"/>
          </a:solidFill>
          <a:ln/>
        </p:spPr>
      </p:sp>
      <p:sp>
        <p:nvSpPr>
          <p:cNvPr id="4" name="Text 2"/>
          <p:cNvSpPr/>
          <p:nvPr/>
        </p:nvSpPr>
        <p:spPr>
          <a:xfrm>
            <a:off x="1077039" y="33776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Опасность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77039" y="3873222"/>
            <a:ext cx="58791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Любая ситуация, явление или объект, которые могут причинить вред здоровью или жизни человека.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34858" y="3138368"/>
            <a:ext cx="6357818" cy="1740218"/>
          </a:xfrm>
          <a:prstGeom prst="roundRect">
            <a:avLst>
              <a:gd name="adj" fmla="val 2063"/>
            </a:avLst>
          </a:prstGeom>
          <a:solidFill>
            <a:srgbClr val="444752"/>
          </a:solidFill>
          <a:ln/>
        </p:spPr>
      </p:sp>
      <p:sp>
        <p:nvSpPr>
          <p:cNvPr id="7" name="Text 5"/>
          <p:cNvSpPr/>
          <p:nvPr/>
        </p:nvSpPr>
        <p:spPr>
          <a:xfrm>
            <a:off x="7674173" y="33776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Риск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74173" y="3873222"/>
            <a:ext cx="58791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Вероятность возникновения опасности и её тяжесть.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37724" y="5117902"/>
            <a:ext cx="6357818" cy="1740218"/>
          </a:xfrm>
          <a:prstGeom prst="roundRect">
            <a:avLst>
              <a:gd name="adj" fmla="val 2063"/>
            </a:avLst>
          </a:prstGeom>
          <a:solidFill>
            <a:srgbClr val="444752"/>
          </a:solidFill>
          <a:ln/>
        </p:spPr>
      </p:sp>
      <p:sp>
        <p:nvSpPr>
          <p:cNvPr id="10" name="Text 8"/>
          <p:cNvSpPr/>
          <p:nvPr/>
        </p:nvSpPr>
        <p:spPr>
          <a:xfrm>
            <a:off x="1077039" y="535721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Защита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77039" y="5852755"/>
            <a:ext cx="58791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Система мер, направленных на предотвращение или снижение риска.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34858" y="5117902"/>
            <a:ext cx="6357818" cy="1740218"/>
          </a:xfrm>
          <a:prstGeom prst="roundRect">
            <a:avLst>
              <a:gd name="adj" fmla="val 2063"/>
            </a:avLst>
          </a:prstGeom>
          <a:solidFill>
            <a:srgbClr val="444752"/>
          </a:solidFill>
          <a:ln/>
        </p:spPr>
      </p:sp>
      <p:sp>
        <p:nvSpPr>
          <p:cNvPr id="13" name="Text 11"/>
          <p:cNvSpPr/>
          <p:nvPr/>
        </p:nvSpPr>
        <p:spPr>
          <a:xfrm>
            <a:off x="7674173" y="535721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Безопасность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74173" y="5852755"/>
            <a:ext cx="58791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Состояние защищенности от опасностей.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A4CBB-4354-4BC4-9D39-6AFEF83D17CB}"/>
              </a:ext>
            </a:extLst>
          </p:cNvPr>
          <p:cNvSpPr txBox="1"/>
          <p:nvPr/>
        </p:nvSpPr>
        <p:spPr>
          <a:xfrm>
            <a:off x="119742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908220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Источники и факторы опасности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310634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Природные опасности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Землетрясения, наводнения, пожары, ураганы, лавины.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57813" y="3788093"/>
            <a:ext cx="330719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Техногенные опасности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57813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Аварии на производстве, транспортные происшествия, пожары, взрывы.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7901" y="3788093"/>
            <a:ext cx="321349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Социальные опасности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7901" y="4379357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Преступления, терроризм, конфликты, экстремизм.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54AA0-8489-4A70-99F2-38F3245B5BF4}"/>
              </a:ext>
            </a:extLst>
          </p:cNvPr>
          <p:cNvSpPr txBox="1"/>
          <p:nvPr/>
        </p:nvSpPr>
        <p:spPr>
          <a:xfrm>
            <a:off x="119742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6633" y="539948"/>
            <a:ext cx="9418677" cy="577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Общие принципы безопасного поведения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33" y="1411248"/>
            <a:ext cx="980956" cy="156960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961793" y="1607344"/>
            <a:ext cx="2763917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Определение опасности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961793" y="2013466"/>
            <a:ext cx="119819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Правильная оценка ситуации и выявление потенциальных угроз.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33" y="2980849"/>
            <a:ext cx="980956" cy="156960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961793" y="3176945"/>
            <a:ext cx="2308265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Оценка риска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961793" y="3583067"/>
            <a:ext cx="119819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Определение вероятности возникновения опасности и её возможных последствий.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33" y="4550450"/>
            <a:ext cx="980956" cy="156960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961793" y="4746546"/>
            <a:ext cx="3421499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Выбор безопасного поведения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961793" y="5152668"/>
            <a:ext cx="119819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Применение мер предосторожности и правила поведения в различных ситуациях.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33" y="6120051"/>
            <a:ext cx="980956" cy="156960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961793" y="6316147"/>
            <a:ext cx="4240173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Действия в экстремальных ситуациях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961793" y="6722269"/>
            <a:ext cx="119819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Быстрое и эффективное реагирование в случае возникновения чрезвычайных ситуаций.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91C9FB-B17C-434E-835B-F7C488ECCD5E}"/>
              </a:ext>
            </a:extLst>
          </p:cNvPr>
          <p:cNvSpPr txBox="1"/>
          <p:nvPr/>
        </p:nvSpPr>
        <p:spPr>
          <a:xfrm>
            <a:off x="119742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08140"/>
            <a:ext cx="991290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Моделирование реальных ситуаций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81457" y="2371130"/>
            <a:ext cx="30480" cy="4550212"/>
          </a:xfrm>
          <a:prstGeom prst="roundRect">
            <a:avLst>
              <a:gd name="adj" fmla="val 117806"/>
            </a:avLst>
          </a:prstGeom>
          <a:solidFill>
            <a:srgbClr val="5D606B"/>
          </a:solidFill>
          <a:ln/>
        </p:spPr>
      </p:sp>
      <p:sp>
        <p:nvSpPr>
          <p:cNvPr id="4" name="Shape 2"/>
          <p:cNvSpPr/>
          <p:nvPr/>
        </p:nvSpPr>
        <p:spPr>
          <a:xfrm>
            <a:off x="1435477" y="2894290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5D606B"/>
          </a:solidFill>
          <a:ln/>
        </p:spPr>
      </p:sp>
      <p:sp>
        <p:nvSpPr>
          <p:cNvPr id="5" name="Shape 3"/>
          <p:cNvSpPr/>
          <p:nvPr/>
        </p:nvSpPr>
        <p:spPr>
          <a:xfrm>
            <a:off x="927437" y="264033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sp>
        <p:nvSpPr>
          <p:cNvPr id="6" name="Text 4"/>
          <p:cNvSpPr/>
          <p:nvPr/>
        </p:nvSpPr>
        <p:spPr>
          <a:xfrm>
            <a:off x="1135082" y="2740581"/>
            <a:ext cx="123111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13290" y="2610445"/>
            <a:ext cx="369486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Ситуация 1: Пожар в школе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513290" y="3105983"/>
            <a:ext cx="112793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Описание действий при обнаружении пожара, эвакуация из здания.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435477" y="4490799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5D606B"/>
          </a:solidFill>
          <a:ln/>
        </p:spPr>
      </p:sp>
      <p:sp>
        <p:nvSpPr>
          <p:cNvPr id="10" name="Shape 8"/>
          <p:cNvSpPr/>
          <p:nvPr/>
        </p:nvSpPr>
        <p:spPr>
          <a:xfrm>
            <a:off x="927437" y="423683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sp>
        <p:nvSpPr>
          <p:cNvPr id="11" name="Text 9"/>
          <p:cNvSpPr/>
          <p:nvPr/>
        </p:nvSpPr>
        <p:spPr>
          <a:xfrm>
            <a:off x="1105912" y="4337090"/>
            <a:ext cx="18157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513290" y="4206954"/>
            <a:ext cx="703576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Ситуация 2: Дорожно-транспортное происшествие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513290" y="4702493"/>
            <a:ext cx="112793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Действия при дорожно-транспортном происшествии, оказание первой помощи.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435477" y="6087308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5D606B"/>
          </a:solidFill>
          <a:ln/>
        </p:spPr>
      </p:sp>
      <p:sp>
        <p:nvSpPr>
          <p:cNvPr id="15" name="Shape 13"/>
          <p:cNvSpPr/>
          <p:nvPr/>
        </p:nvSpPr>
        <p:spPr>
          <a:xfrm>
            <a:off x="927437" y="583334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sp>
        <p:nvSpPr>
          <p:cNvPr id="16" name="Text 14"/>
          <p:cNvSpPr/>
          <p:nvPr/>
        </p:nvSpPr>
        <p:spPr>
          <a:xfrm>
            <a:off x="1102578" y="5933599"/>
            <a:ext cx="188238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513290" y="5803463"/>
            <a:ext cx="636258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Ситуация 3: Стихийное бедствие (наводнение)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513290" y="6299002"/>
            <a:ext cx="112793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Действия при угрозе наводнения, эвакуация, правила поведения.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5DB48E-8176-4065-9845-CAB86225CB14}"/>
              </a:ext>
            </a:extLst>
          </p:cNvPr>
          <p:cNvSpPr txBox="1"/>
          <p:nvPr/>
        </p:nvSpPr>
        <p:spPr>
          <a:xfrm>
            <a:off x="119742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5318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2831" y="3236833"/>
            <a:ext cx="7248644" cy="6242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F98AC7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Решение ситуационных задач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42831" y="4179451"/>
            <a:ext cx="13144738" cy="3471386"/>
          </a:xfrm>
          <a:prstGeom prst="roundRect">
            <a:avLst>
              <a:gd name="adj" fmla="val 917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50451" y="4187071"/>
            <a:ext cx="13129498" cy="60936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62620" y="4321969"/>
            <a:ext cx="6136600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Ситуация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31179" y="4321969"/>
            <a:ext cx="6136600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Действия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50451" y="4796433"/>
            <a:ext cx="13129498" cy="94892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962620" y="4931331"/>
            <a:ext cx="6136600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Обнаружение подозрительного предмета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531179" y="4931331"/>
            <a:ext cx="6136600" cy="679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трогать предмет, сообщить учителю или в экстренные службы.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50451" y="5745361"/>
            <a:ext cx="13129498" cy="94892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962620" y="5880259"/>
            <a:ext cx="6136600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Внезапное ухудшение самочувствия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531179" y="5880259"/>
            <a:ext cx="6136600" cy="679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Обратиться к учителю или медицинскому работнику, сообщить о симптомах.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50451" y="6694289"/>
            <a:ext cx="13129498" cy="94892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962620" y="6829187"/>
            <a:ext cx="6136600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Нападение неизвестного лица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531179" y="6829187"/>
            <a:ext cx="6136600" cy="679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Попытаться избежать конфронтации, сообщить о произошедшем.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C80ADB-9DC3-4D87-8069-3D3EF8D9FA0A}"/>
              </a:ext>
            </a:extLst>
          </p:cNvPr>
          <p:cNvSpPr txBox="1"/>
          <p:nvPr/>
        </p:nvSpPr>
        <p:spPr>
          <a:xfrm>
            <a:off x="119742" y="979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453</Words>
  <Application>Microsoft Office PowerPoint</Application>
  <PresentationFormat>Произвольный</PresentationFormat>
  <Paragraphs>76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2024-10-01T13:35:30Z</dcterms:created>
  <dcterms:modified xsi:type="dcterms:W3CDTF">2024-10-01T13:40:09Z</dcterms:modified>
</cp:coreProperties>
</file>