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6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31686"/>
            <a:ext cx="7315200" cy="2417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en-US" sz="45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Основные опасности в быту. Предупреждение бытовых отравлений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22029" y="2552820"/>
            <a:ext cx="6934200" cy="217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Наш дом - самое безопасное место, где мы проводим большую часть своего времени. Однако даже в стенах собственного жилища нас могут подстерегать различные опасности, которые зачастую связаны с бытовыми отравлениями. В рамках данной презентации мы рассмотрим основные источники опасности в быту, их классификацию, способы профилактики бытовых отравлений, а также алгоритм оказания первой помощи при отравлении. Уделим особое внимание безопасному использованию средств бытовой химии и выбору качественных продуктов питания.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D954D-8CFC-4486-BB7C-B1FD215AB0DC}"/>
              </a:ext>
            </a:extLst>
          </p:cNvPr>
          <p:cNvSpPr txBox="1"/>
          <p:nvPr/>
        </p:nvSpPr>
        <p:spPr>
          <a:xfrm>
            <a:off x="7315200" y="4896967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«Основные опасности в быту. Предупреждение бытовых отравлений»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E6CBC-F6E9-4F02-997F-54C08D261B1E}"/>
              </a:ext>
            </a:extLst>
          </p:cNvPr>
          <p:cNvSpPr txBox="1"/>
          <p:nvPr/>
        </p:nvSpPr>
        <p:spPr>
          <a:xfrm>
            <a:off x="130628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414343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Классификация основных источников опасности в быту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49260" y="3162538"/>
            <a:ext cx="4234577" cy="3652718"/>
          </a:xfrm>
          <a:prstGeom prst="roundRect">
            <a:avLst>
              <a:gd name="adj" fmla="val 879"/>
            </a:avLst>
          </a:prstGeom>
          <a:solidFill>
            <a:srgbClr val="4D1529"/>
          </a:solidFill>
          <a:ln/>
        </p:spPr>
      </p:sp>
      <p:sp>
        <p:nvSpPr>
          <p:cNvPr id="4" name="Text 2"/>
          <p:cNvSpPr/>
          <p:nvPr/>
        </p:nvSpPr>
        <p:spPr>
          <a:xfrm>
            <a:off x="963335" y="337661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Опасные вещества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63335" y="3861792"/>
            <a:ext cx="3806428" cy="27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Бытовые химикаты, лекарственные препараты, алкогольные напитки, ядовитые растения и пищевые продукты низкого качества - все это потенциальные источники опасных веществ, способных вызвать отравление.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197912" y="3162538"/>
            <a:ext cx="4234577" cy="3652718"/>
          </a:xfrm>
          <a:prstGeom prst="roundRect">
            <a:avLst>
              <a:gd name="adj" fmla="val 879"/>
            </a:avLst>
          </a:prstGeom>
          <a:solidFill>
            <a:srgbClr val="4D1529"/>
          </a:solidFill>
          <a:ln/>
        </p:spPr>
      </p:sp>
      <p:sp>
        <p:nvSpPr>
          <p:cNvPr id="7" name="Text 5"/>
          <p:cNvSpPr/>
          <p:nvPr/>
        </p:nvSpPr>
        <p:spPr>
          <a:xfrm>
            <a:off x="5411986" y="3376613"/>
            <a:ext cx="3286601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Физические опасности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11986" y="3861792"/>
            <a:ext cx="3806428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Падения, ожоги, электрический ток, повышенный уровень шума и вибрации - это физические угрозы, с которыми мы можем столкнуться в быту и которые также необходимо предотвращать.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6563" y="3162538"/>
            <a:ext cx="4234577" cy="3652718"/>
          </a:xfrm>
          <a:prstGeom prst="roundRect">
            <a:avLst>
              <a:gd name="adj" fmla="val 879"/>
            </a:avLst>
          </a:prstGeom>
          <a:solidFill>
            <a:srgbClr val="4D1529"/>
          </a:solidFill>
          <a:ln/>
        </p:spPr>
      </p:sp>
      <p:sp>
        <p:nvSpPr>
          <p:cNvPr id="10" name="Text 8"/>
          <p:cNvSpPr/>
          <p:nvPr/>
        </p:nvSpPr>
        <p:spPr>
          <a:xfrm>
            <a:off x="9860637" y="3376613"/>
            <a:ext cx="3717012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Биологические опасности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0637" y="3861792"/>
            <a:ext cx="3806428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Плесень, грибки, бактерии, вредные насекомые и грызуны - все эти биологические факторы могут стать причиной отравлений и инфекционных заболеваний в домашних условиях.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18BDA6-D542-40BF-961C-9D5CD298D369}"/>
              </a:ext>
            </a:extLst>
          </p:cNvPr>
          <p:cNvSpPr txBox="1"/>
          <p:nvPr/>
        </p:nvSpPr>
        <p:spPr>
          <a:xfrm>
            <a:off x="130628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553408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Защита прав потребителя и безопасный выбор продуктов питания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9260" y="3515677"/>
            <a:ext cx="2934772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Права потребителей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49260" y="4086582"/>
            <a:ext cx="4028599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Каждый человек имеет право на приобретение качественных и безопасных товаров и услуг. Знание своих прав и умение их отстаивать является важным навыком для защиты здоровья.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07687" y="351567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Выбор продуктов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07687" y="4086582"/>
            <a:ext cx="4028599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При походе в магазин необходимо внимательно изучать состав, сроки годности и маркировку продуктов. Отдавайте предпочтение проверенным брендам и избегайте товаров с признаками порчи.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66114" y="3515677"/>
            <a:ext cx="295358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Хранение продуктов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66114" y="4086582"/>
            <a:ext cx="4028599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Соблюдение правил хранения является залогом свежести и безопасности продуктов. Следите за температурным режимом, влажностью и исключайте контакт с вредными веществами.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A762C-3E9F-4A0C-9D31-590CC719E3A8}"/>
              </a:ext>
            </a:extLst>
          </p:cNvPr>
          <p:cNvSpPr txBox="1"/>
          <p:nvPr/>
        </p:nvSpPr>
        <p:spPr>
          <a:xfrm>
            <a:off x="130628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7825" y="549235"/>
            <a:ext cx="13234749" cy="1329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Бытовые отравления: причины возникновения и профилактика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85480" y="2177534"/>
            <a:ext cx="22860" cy="5502712"/>
          </a:xfrm>
          <a:prstGeom prst="roundRect">
            <a:avLst>
              <a:gd name="adj" fmla="val 130842"/>
            </a:avLst>
          </a:prstGeom>
          <a:solidFill>
            <a:srgbClr val="662E42"/>
          </a:solidFill>
          <a:ln/>
        </p:spPr>
      </p:sp>
      <p:sp>
        <p:nvSpPr>
          <p:cNvPr id="4" name="Shape 2"/>
          <p:cNvSpPr/>
          <p:nvPr/>
        </p:nvSpPr>
        <p:spPr>
          <a:xfrm>
            <a:off x="1198364" y="2614732"/>
            <a:ext cx="697825" cy="22860"/>
          </a:xfrm>
          <a:prstGeom prst="roundRect">
            <a:avLst>
              <a:gd name="adj" fmla="val 130842"/>
            </a:avLst>
          </a:prstGeom>
          <a:solidFill>
            <a:srgbClr val="662E42"/>
          </a:solidFill>
          <a:ln/>
        </p:spPr>
      </p:sp>
      <p:sp>
        <p:nvSpPr>
          <p:cNvPr id="5" name="Shape 3"/>
          <p:cNvSpPr/>
          <p:nvPr/>
        </p:nvSpPr>
        <p:spPr>
          <a:xfrm>
            <a:off x="772597" y="2401848"/>
            <a:ext cx="448628" cy="448628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6" name="Text 4"/>
          <p:cNvSpPr/>
          <p:nvPr/>
        </p:nvSpPr>
        <p:spPr>
          <a:xfrm>
            <a:off x="917138" y="2466618"/>
            <a:ext cx="159544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93595" y="2376845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Причины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093595" y="2828687"/>
            <a:ext cx="11838980" cy="957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Ведущими причинами бытовых отравлений являются: употребление некачественных продуктов питания, неправильное использование бытовой химии, передозировка лекарственных препаратов, а также случайное попадание ядовитых веществ в организм.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198364" y="4621768"/>
            <a:ext cx="697825" cy="22860"/>
          </a:xfrm>
          <a:prstGeom prst="roundRect">
            <a:avLst>
              <a:gd name="adj" fmla="val 130842"/>
            </a:avLst>
          </a:prstGeom>
          <a:solidFill>
            <a:srgbClr val="662E42"/>
          </a:solidFill>
          <a:ln/>
        </p:spPr>
      </p:sp>
      <p:sp>
        <p:nvSpPr>
          <p:cNvPr id="10" name="Shape 8"/>
          <p:cNvSpPr/>
          <p:nvPr/>
        </p:nvSpPr>
        <p:spPr>
          <a:xfrm>
            <a:off x="772597" y="4408884"/>
            <a:ext cx="448628" cy="448628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1" name="Text 9"/>
          <p:cNvSpPr/>
          <p:nvPr/>
        </p:nvSpPr>
        <p:spPr>
          <a:xfrm>
            <a:off x="905947" y="4473654"/>
            <a:ext cx="181928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093595" y="4383881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Факторы риска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093595" y="4835723"/>
            <a:ext cx="11838980" cy="957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Факторы, повышающие вероятность отравлений: низкий уровень осведомленности о потенциально опасных веществах, нарушение правил хранения и применения химических средств, несоблюдение мер предосторожности.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198364" y="6628805"/>
            <a:ext cx="697825" cy="22860"/>
          </a:xfrm>
          <a:prstGeom prst="roundRect">
            <a:avLst>
              <a:gd name="adj" fmla="val 130842"/>
            </a:avLst>
          </a:prstGeom>
          <a:solidFill>
            <a:srgbClr val="662E42"/>
          </a:solidFill>
          <a:ln/>
        </p:spPr>
      </p:sp>
      <p:sp>
        <p:nvSpPr>
          <p:cNvPr id="15" name="Shape 13"/>
          <p:cNvSpPr/>
          <p:nvPr/>
        </p:nvSpPr>
        <p:spPr>
          <a:xfrm>
            <a:off x="772597" y="6415921"/>
            <a:ext cx="448628" cy="448628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6" name="Text 14"/>
          <p:cNvSpPr/>
          <p:nvPr/>
        </p:nvSpPr>
        <p:spPr>
          <a:xfrm>
            <a:off x="899517" y="6480691"/>
            <a:ext cx="194667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093595" y="6390918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Профилактика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093595" y="6842760"/>
            <a:ext cx="11838980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Основные меры профилактики: тщательный контроль качества продуктов питания, безопасное хранение и использование бытовой химии, знание симптомов отравления и алгоритма оказания первой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76111C-CC34-4CD0-B3CD-D8D94290DF2F}"/>
              </a:ext>
            </a:extLst>
          </p:cNvPr>
          <p:cNvSpPr txBox="1"/>
          <p:nvPr/>
        </p:nvSpPr>
        <p:spPr>
          <a:xfrm>
            <a:off x="130628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688300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Безопасное использование средств бытовой химии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49260" y="2677358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4" name="Text 2"/>
          <p:cNvSpPr/>
          <p:nvPr/>
        </p:nvSpPr>
        <p:spPr>
          <a:xfrm>
            <a:off x="904399" y="2746891"/>
            <a:ext cx="17133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45062" y="2677358"/>
            <a:ext cx="3538776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Внимательно изучайте этикетку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45062" y="3519368"/>
            <a:ext cx="3538776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Перед использованием внимательно изучайте состав и инструкцию по применению средств бытовой химии. Обращайте внимание на предупреждающие символы и меры предосторожности.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197912" y="2677358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8" name="Text 6"/>
          <p:cNvSpPr/>
          <p:nvPr/>
        </p:nvSpPr>
        <p:spPr>
          <a:xfrm>
            <a:off x="5341144" y="2746891"/>
            <a:ext cx="1952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93713" y="2677358"/>
            <a:ext cx="3538776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Храните в недоступном для детей месте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93713" y="3519368"/>
            <a:ext cx="3538776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Все химические средства должны находиться в недоступном для детей месте, в оригинальной упаковке и плотно закрытыми. Не допускайте их случайного попадания внутрь организма.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6563" y="2677358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2" name="Text 10"/>
          <p:cNvSpPr/>
          <p:nvPr/>
        </p:nvSpPr>
        <p:spPr>
          <a:xfrm>
            <a:off x="9782889" y="2746891"/>
            <a:ext cx="208955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42364" y="2677358"/>
            <a:ext cx="3538776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Соблюдайте меры безопасности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42364" y="3519368"/>
            <a:ext cx="3538776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При работе с бытовой химией используйте средства индивидуальной защиты, обеспечьте достаточную вентиляцию помещения и избегайте попадания веществ на кожу и в глаза.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9260" y="6371273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6" name="Text 14"/>
          <p:cNvSpPr/>
          <p:nvPr/>
        </p:nvSpPr>
        <p:spPr>
          <a:xfrm>
            <a:off x="882253" y="6440805"/>
            <a:ext cx="21574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45062" y="6371273"/>
            <a:ext cx="3618786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Утилизируйте правильно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445062" y="6856452"/>
            <a:ext cx="12436078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После использования химических средств тщательно вымойте руки, а упаковку и остатки продуктов сдайте в специальные пункты приема опасных отходов.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463EA-48DD-460D-9DDE-9E076231FF67}"/>
              </a:ext>
            </a:extLst>
          </p:cNvPr>
          <p:cNvSpPr txBox="1"/>
          <p:nvPr/>
        </p:nvSpPr>
        <p:spPr>
          <a:xfrm>
            <a:off x="130628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671632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Признаки отравления и алгоритм оказания первой помощи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0" y="2419826"/>
            <a:ext cx="1070491" cy="17127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40863" y="2633901"/>
            <a:ext cx="3862268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Распознавание симптомов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40863" y="3119080"/>
            <a:ext cx="11740277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Основные признаки отравления: тошнота, рвота, головокружение, слабость, нарушение координации движений, боли в животе, диарея.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4132540"/>
            <a:ext cx="1070491" cy="17127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40863" y="4346615"/>
            <a:ext cx="3242429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Вызов скорой помощи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40863" y="4831794"/>
            <a:ext cx="11740277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При появлении тревожных симптомов немедленно вызывайте бригаду скорой медицинской помощи, сообщив им о возможном отравлении.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60" y="5845254"/>
            <a:ext cx="1070491" cy="17127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40863" y="6059329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Первая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40863" y="6544508"/>
            <a:ext cx="11740277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До прибытия врачей постарайтесь промыть пострадавшему желудок, дать активированный уголь и обеспечить пострадавшему покой.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80466-5C82-432C-BC60-2A64DF514F79}"/>
              </a:ext>
            </a:extLst>
          </p:cNvPr>
          <p:cNvSpPr txBox="1"/>
          <p:nvPr/>
        </p:nvSpPr>
        <p:spPr>
          <a:xfrm>
            <a:off x="130628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424940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Практическое занятие: моделирование ситуаций и решение задач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0" y="3173135"/>
            <a:ext cx="535186" cy="5351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9260" y="3922395"/>
            <a:ext cx="3697367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Моделирование ситуаций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9260" y="4407575"/>
            <a:ext cx="4163139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Учащиеся будут разделены на группы, каждая из которых получит сценарий бытовой ситуации. Задача - определить возможные источники опасности, предложить меры по их устранению и алгоритм оказания первой помощи.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511" y="3173135"/>
            <a:ext cx="535186" cy="5351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3511" y="392239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Решение задач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33511" y="4407575"/>
            <a:ext cx="4163258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После моделирования ситуаций учащиеся получат набор тестовых задач на закрепление знаний о безопасности в быту. Они должны будут правильно идентифицировать опасности и предложить оптимальные решения.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881" y="3173135"/>
            <a:ext cx="535186" cy="5351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7881" y="392239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Обсуждение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7881" y="4407575"/>
            <a:ext cx="4163258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По окончании практического занятия будет организовано общее обсуждение, в ходе которого учащиеся смогут поделиться своими наблюдениями, идеями и предложениями по улучшению безопасности в быту.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0E9C7-F84E-4308-83E8-5FE9014701E0}"/>
              </a:ext>
            </a:extLst>
          </p:cNvPr>
          <p:cNvSpPr txBox="1"/>
          <p:nvPr/>
        </p:nvSpPr>
        <p:spPr>
          <a:xfrm>
            <a:off x="130628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712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2024-10-03T14:34:44Z</dcterms:created>
  <dcterms:modified xsi:type="dcterms:W3CDTF">2024-10-03T14:40:28Z</dcterms:modified>
</cp:coreProperties>
</file>