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76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4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19284"/>
            <a:ext cx="7315200" cy="2647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200"/>
              </a:lnSpc>
              <a:buNone/>
            </a:pPr>
            <a:r>
              <a:rPr lang="en-US" sz="4000" b="1" dirty="0">
                <a:solidFill>
                  <a:srgbClr val="FFB393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Современные представления о культуре безопасности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478486" y="2778070"/>
            <a:ext cx="6966857" cy="19681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В современном мире, где технологический прогресс стремительно развивается, а образ жизни становится все более динамичным, вопросы безопасности приобретают особую актуальность. Культура безопасности – это не просто набор правил и инструкций, а комплексный подход к жизни, который позволяет нам осознавать риски, принимать ответственные решения и защищать себя и окружающих от опасностей.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423EE-B332-4DF3-85E2-53B5504F8741}"/>
              </a:ext>
            </a:extLst>
          </p:cNvPr>
          <p:cNvSpPr txBox="1"/>
          <p:nvPr/>
        </p:nvSpPr>
        <p:spPr>
          <a:xfrm>
            <a:off x="7315200" y="4833253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10 классе по теме: «Современные представления о культуре безопасности»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D096B6-3B23-4289-A871-33047422F7CE}"/>
              </a:ext>
            </a:extLst>
          </p:cNvPr>
          <p:cNvSpPr txBox="1"/>
          <p:nvPr/>
        </p:nvSpPr>
        <p:spPr>
          <a:xfrm>
            <a:off x="130627" y="1197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1129784"/>
            <a:ext cx="9326166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Понятие культуры безопасности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49260" y="2164437"/>
            <a:ext cx="13131879" cy="1369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Культура безопасности – это совокупность знаний, навыков, ценностей и установок, которые формируют у человека осознанное отношение к безопасности собственной жизни и жизни других людей. Она включает в себя понимание рисков, знание правил и принципов безопасного поведения, умение принимать решения в нестандартных ситуациях и действовать в соответствии с принятыми нормами.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49260" y="3774996"/>
            <a:ext cx="4234577" cy="3324701"/>
          </a:xfrm>
          <a:prstGeom prst="roundRect">
            <a:avLst>
              <a:gd name="adj" fmla="val 966"/>
            </a:avLst>
          </a:prstGeom>
          <a:solidFill>
            <a:srgbClr val="4D1529"/>
          </a:solidFill>
          <a:ln/>
        </p:spPr>
      </p:sp>
      <p:sp>
        <p:nvSpPr>
          <p:cNvPr id="5" name="Text 3"/>
          <p:cNvSpPr/>
          <p:nvPr/>
        </p:nvSpPr>
        <p:spPr>
          <a:xfrm>
            <a:off x="963335" y="3989070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Определение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963335" y="4474250"/>
            <a:ext cx="3806428" cy="1712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Культура безопасности – это система знаний, навыков и ценностей, направленная на снижение рисков и обеспечение безопасности.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197912" y="3774996"/>
            <a:ext cx="4234577" cy="3324701"/>
          </a:xfrm>
          <a:prstGeom prst="roundRect">
            <a:avLst>
              <a:gd name="adj" fmla="val 966"/>
            </a:avLst>
          </a:prstGeom>
          <a:solidFill>
            <a:srgbClr val="4D1529"/>
          </a:solidFill>
          <a:ln/>
        </p:spPr>
      </p:sp>
      <p:sp>
        <p:nvSpPr>
          <p:cNvPr id="8" name="Text 6"/>
          <p:cNvSpPr/>
          <p:nvPr/>
        </p:nvSpPr>
        <p:spPr>
          <a:xfrm>
            <a:off x="5411986" y="3989070"/>
            <a:ext cx="3806428" cy="713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Значение в жизни человека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411986" y="4831080"/>
            <a:ext cx="3806428" cy="1369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Культура безопасности помогает человеку осознать риски, принять ответственные решения и защитить себя и окружающих.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9646563" y="3774996"/>
            <a:ext cx="4234577" cy="3324701"/>
          </a:xfrm>
          <a:prstGeom prst="roundRect">
            <a:avLst>
              <a:gd name="adj" fmla="val 966"/>
            </a:avLst>
          </a:prstGeom>
          <a:solidFill>
            <a:srgbClr val="4D1529"/>
          </a:solidFill>
          <a:ln/>
        </p:spPr>
      </p:sp>
      <p:sp>
        <p:nvSpPr>
          <p:cNvPr id="11" name="Text 9"/>
          <p:cNvSpPr/>
          <p:nvPr/>
        </p:nvSpPr>
        <p:spPr>
          <a:xfrm>
            <a:off x="9860637" y="3989070"/>
            <a:ext cx="3806428" cy="713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Роль защиты для общества и государства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860637" y="4831080"/>
            <a:ext cx="3806428" cy="2054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Культура безопасности является основой для создания безопасной среды, которая способствует устойчивому развитию общества и государства.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780B4E-3BDA-4DD0-A8C2-5EB8C6978ECB}"/>
              </a:ext>
            </a:extLst>
          </p:cNvPr>
          <p:cNvSpPr txBox="1"/>
          <p:nvPr/>
        </p:nvSpPr>
        <p:spPr>
          <a:xfrm>
            <a:off x="130627" y="1197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8442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3644" y="2672834"/>
            <a:ext cx="7447598" cy="555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500" b="1" dirty="0">
                <a:solidFill>
                  <a:srgbClr val="FFB393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Соотношение ключевых понятий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83644" y="3478649"/>
            <a:ext cx="13463111" cy="533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Понимание ключевых понятий является основой для формирования культуры безопасности. Необходимо различать опасность, безопасность, риск, опасную ситуацию и чрезвычайную ситуацию.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583644" y="4199811"/>
            <a:ext cx="13463111" cy="3441382"/>
          </a:xfrm>
          <a:prstGeom prst="roundRect">
            <a:avLst>
              <a:gd name="adj" fmla="val 727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91264" y="4207431"/>
            <a:ext cx="13447871" cy="48208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757952" y="4315063"/>
            <a:ext cx="6386751" cy="2668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Понятие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485698" y="4315063"/>
            <a:ext cx="6386751" cy="2668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Описание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91264" y="4689515"/>
            <a:ext cx="13447871" cy="7489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757952" y="4797147"/>
            <a:ext cx="6386751" cy="2668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Опасность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485698" y="4797147"/>
            <a:ext cx="6386751" cy="533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Объективная реальность, которая может привести к ущербу или негативным последствиям.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91264" y="5438418"/>
            <a:ext cx="13447871" cy="48208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757952" y="5546050"/>
            <a:ext cx="6386751" cy="2668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Безопасность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485698" y="5546050"/>
            <a:ext cx="6386751" cy="2668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Состояние защищенности от угроз и опасностей.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591264" y="5920502"/>
            <a:ext cx="13447871" cy="48208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757952" y="6028134"/>
            <a:ext cx="6386751" cy="2668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Риск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485698" y="6028134"/>
            <a:ext cx="6386751" cy="2668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Вероятность возникновения опасности и тяжести ее последствий.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591264" y="6402586"/>
            <a:ext cx="13447871" cy="48208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9" name="Text 16"/>
          <p:cNvSpPr/>
          <p:nvPr/>
        </p:nvSpPr>
        <p:spPr>
          <a:xfrm>
            <a:off x="757952" y="6510218"/>
            <a:ext cx="6386751" cy="2668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Опасная ситуация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485698" y="6510218"/>
            <a:ext cx="6386751" cy="2668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Обстановка, которая создает реальную угрозу для жизни или здоровья.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591264" y="6884670"/>
            <a:ext cx="13447871" cy="7489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757952" y="6992302"/>
            <a:ext cx="6386751" cy="2668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Чрезвычайная ситуация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7485698" y="6992302"/>
            <a:ext cx="6386751" cy="533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Особое состояние, характеризующееся нарушением нормальной жизнедеятельности и требующее принятия срочных мер.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CEF545-9C46-48A0-873F-0EF8699A1BB5}"/>
              </a:ext>
            </a:extLst>
          </p:cNvPr>
          <p:cNvSpPr txBox="1"/>
          <p:nvPr/>
        </p:nvSpPr>
        <p:spPr>
          <a:xfrm>
            <a:off x="130627" y="1197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1278" y="710684"/>
            <a:ext cx="11201876" cy="667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FFB393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Общие принципы безопасного поведения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01278" y="1779270"/>
            <a:ext cx="13227844" cy="961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Общие принципы безопасного поведения являются основой для предотвращения несчастных случаев и обеспечения безопасности. Эти принципы помогают людям осознавать риски, принимать правильные решения и действовать в соответствии с ними.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01278" y="3191589"/>
            <a:ext cx="450771" cy="450771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5" name="Text 3"/>
          <p:cNvSpPr/>
          <p:nvPr/>
        </p:nvSpPr>
        <p:spPr>
          <a:xfrm>
            <a:off x="846415" y="3256598"/>
            <a:ext cx="160377" cy="320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1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352312" y="3191589"/>
            <a:ext cx="3624739" cy="1001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Принцип предвидения и предупреждения опасностей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352312" y="4313634"/>
            <a:ext cx="3624739" cy="3205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Это означает, что необходимо заранее предвидеть возможные опасности, определить меры по их предотвращению и предупреждению. Например, перед походом в горы необходимо изучить маршрут, прогноз погоды, проверить снаряжение, взять с собой аптечку и мобильный телефон.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177314" y="3191589"/>
            <a:ext cx="450771" cy="450771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9" name="Text 7"/>
          <p:cNvSpPr/>
          <p:nvPr/>
        </p:nvSpPr>
        <p:spPr>
          <a:xfrm>
            <a:off x="5311259" y="3256598"/>
            <a:ext cx="182761" cy="320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2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28348" y="3191589"/>
            <a:ext cx="3624739" cy="667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Принцип уклонения от опасности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828348" y="3979664"/>
            <a:ext cx="3624739" cy="2884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Этот принцип предполагает, что в случае возникновения опасности необходимо избегать ее, используя все доступные средства. Например, при обнаружении пожара в здании необходимо покинуть его, не пытаясь тушить огонь самостоятельно.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9653349" y="3191589"/>
            <a:ext cx="450771" cy="450771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13" name="Text 11"/>
          <p:cNvSpPr/>
          <p:nvPr/>
        </p:nvSpPr>
        <p:spPr>
          <a:xfrm>
            <a:off x="9780865" y="3256598"/>
            <a:ext cx="195620" cy="320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3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04383" y="3191589"/>
            <a:ext cx="3624739" cy="667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Принцип преодоления опасности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304383" y="3979664"/>
            <a:ext cx="3624739" cy="2564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Если избежать опасности невозможно, необходимо принять меры по ее преодолению. Например, при оказании первой помощи пострадавшему необходимо знать, как действовать в экстренных ситуациях.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4F36DB-4AFB-41D9-9C59-E23265AE8F29}"/>
              </a:ext>
            </a:extLst>
          </p:cNvPr>
          <p:cNvSpPr txBox="1"/>
          <p:nvPr/>
        </p:nvSpPr>
        <p:spPr>
          <a:xfrm>
            <a:off x="130627" y="1197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1044178"/>
            <a:ext cx="9931718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Уровни обеспечения безопасности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49260" y="2185868"/>
            <a:ext cx="13131879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Обеспечение безопасности осуществляется на разных уровнях, начиная с индивидуального и заканчивая общественно-государственным. Каждый уровень имеет свои задачи и механизмы, которые взаимодействуют между собой для создания комплексной системы защиты.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49260" y="3668078"/>
            <a:ext cx="3725585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Индивидуальный уровень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49260" y="4238982"/>
            <a:ext cx="4028599" cy="2054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На этом уровне каждый человек отвечает за свою безопасность, принимает решения, которые минимизируют риски, и соблюдает правила безопасного поведения.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07687" y="3668078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Групповой уровень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07687" y="4238982"/>
            <a:ext cx="4028599" cy="2396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На этом уровне безопасности обеспечивается в коллективах: в семье, в школе, на работе, в спортивных секциях и т.д. Разрабатываются правила и меры безопасности, которые должны соблюдать все члены группы.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66114" y="3668078"/>
            <a:ext cx="4028599" cy="713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Общественно-государственный уровень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66114" y="4595813"/>
            <a:ext cx="4028599" cy="2396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Этот уровень включает в себя систему законов, нормативных актов, государственных структур, которые обеспечивают безопасность граждан и защиту страны от внешних и внутренних угроз.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E74362-F742-4F54-A103-548D083FA18E}"/>
              </a:ext>
            </a:extLst>
          </p:cNvPr>
          <p:cNvSpPr txBox="1"/>
          <p:nvPr/>
        </p:nvSpPr>
        <p:spPr>
          <a:xfrm>
            <a:off x="130627" y="1197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6160" y="554831"/>
            <a:ext cx="13218081" cy="13449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FFB393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Актуальные проблемы безопасности жизнедеятельности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06160" y="2202418"/>
            <a:ext cx="13218081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В современном мире существует множество угроз безопасности, как глобальных, так и локальных.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997387" y="2752249"/>
            <a:ext cx="22860" cy="4922877"/>
          </a:xfrm>
          <a:prstGeom prst="roundRect">
            <a:avLst>
              <a:gd name="adj" fmla="val 132397"/>
            </a:avLst>
          </a:prstGeom>
          <a:solidFill>
            <a:srgbClr val="662E42"/>
          </a:solidFill>
          <a:ln/>
        </p:spPr>
      </p:sp>
      <p:sp>
        <p:nvSpPr>
          <p:cNvPr id="5" name="Shape 3"/>
          <p:cNvSpPr/>
          <p:nvPr/>
        </p:nvSpPr>
        <p:spPr>
          <a:xfrm>
            <a:off x="1212949" y="3194685"/>
            <a:ext cx="706160" cy="22860"/>
          </a:xfrm>
          <a:prstGeom prst="roundRect">
            <a:avLst>
              <a:gd name="adj" fmla="val 132397"/>
            </a:avLst>
          </a:prstGeom>
          <a:solidFill>
            <a:srgbClr val="662E42"/>
          </a:solidFill>
          <a:ln/>
        </p:spPr>
      </p:sp>
      <p:sp>
        <p:nvSpPr>
          <p:cNvPr id="6" name="Shape 4"/>
          <p:cNvSpPr/>
          <p:nvPr/>
        </p:nvSpPr>
        <p:spPr>
          <a:xfrm>
            <a:off x="781824" y="2979182"/>
            <a:ext cx="453985" cy="453985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7" name="Text 5"/>
          <p:cNvSpPr/>
          <p:nvPr/>
        </p:nvSpPr>
        <p:spPr>
          <a:xfrm>
            <a:off x="928033" y="3044785"/>
            <a:ext cx="161449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1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118479" y="2953941"/>
            <a:ext cx="2690217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Глобальные угрозы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118479" y="3411260"/>
            <a:ext cx="11805761" cy="645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К глобальным угрозам относятся терроризм, изменение климата, пандемии, распространение ядерного оружия.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1212949" y="4902875"/>
            <a:ext cx="706160" cy="22860"/>
          </a:xfrm>
          <a:prstGeom prst="roundRect">
            <a:avLst>
              <a:gd name="adj" fmla="val 132397"/>
            </a:avLst>
          </a:prstGeom>
          <a:solidFill>
            <a:srgbClr val="662E42"/>
          </a:solidFill>
          <a:ln/>
        </p:spPr>
      </p:sp>
      <p:sp>
        <p:nvSpPr>
          <p:cNvPr id="11" name="Shape 9"/>
          <p:cNvSpPr/>
          <p:nvPr/>
        </p:nvSpPr>
        <p:spPr>
          <a:xfrm>
            <a:off x="781824" y="4687372"/>
            <a:ext cx="453985" cy="453985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12" name="Text 10"/>
          <p:cNvSpPr/>
          <p:nvPr/>
        </p:nvSpPr>
        <p:spPr>
          <a:xfrm>
            <a:off x="916722" y="4752975"/>
            <a:ext cx="184071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2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118479" y="4662130"/>
            <a:ext cx="5954911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Национальные угрозы безопасности России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118479" y="5119449"/>
            <a:ext cx="11805761" cy="645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К национальным угрозам безопасности России относятся политическая нестабильность, экономические кризисы, киберугрозы, угрозы сферы информационной безопасности.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1212949" y="6611064"/>
            <a:ext cx="706160" cy="22860"/>
          </a:xfrm>
          <a:prstGeom prst="roundRect">
            <a:avLst>
              <a:gd name="adj" fmla="val 132397"/>
            </a:avLst>
          </a:prstGeom>
          <a:solidFill>
            <a:srgbClr val="662E42"/>
          </a:solidFill>
          <a:ln/>
        </p:spPr>
      </p:sp>
      <p:sp>
        <p:nvSpPr>
          <p:cNvPr id="16" name="Shape 14"/>
          <p:cNvSpPr/>
          <p:nvPr/>
        </p:nvSpPr>
        <p:spPr>
          <a:xfrm>
            <a:off x="781824" y="6395561"/>
            <a:ext cx="453985" cy="453985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17" name="Text 15"/>
          <p:cNvSpPr/>
          <p:nvPr/>
        </p:nvSpPr>
        <p:spPr>
          <a:xfrm>
            <a:off x="910292" y="6461165"/>
            <a:ext cx="196929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3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118479" y="6370320"/>
            <a:ext cx="2690217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Локальные угрозы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2118479" y="6827639"/>
            <a:ext cx="11805761" cy="645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Локальные угрозы безопасности возникают в повседневной жизни: аварии на транспорте, пожары, стихийные бедствия, преступления.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4CE0B1-DD75-439D-BC6D-DF76D88922E2}"/>
              </a:ext>
            </a:extLst>
          </p:cNvPr>
          <p:cNvSpPr txBox="1"/>
          <p:nvPr/>
        </p:nvSpPr>
        <p:spPr>
          <a:xfrm>
            <a:off x="130627" y="1197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2703" y="1002506"/>
            <a:ext cx="13133546" cy="640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FFB393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Практическое применение культуры безопасности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72703" y="1931432"/>
            <a:ext cx="13284994" cy="922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Культура безопасности не ограничивается теоретическими знаниями, она требует практического применения. Анализ типовых опасных ситуаций, разработка алгоритмов действий в экстренных случаях и создание личного плана повышения культуры безопасности – все это помогает людям быть подготовленными к различным ситуациям и создавать более безопасную жизнь.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03" y="3069908"/>
            <a:ext cx="4428292" cy="76878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64870" y="4126944"/>
            <a:ext cx="4043958" cy="640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Анализ типовых опасных ситуаций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64870" y="4882991"/>
            <a:ext cx="4043958" cy="15370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Необходимо изучать типичные опасные ситуации, которые могут возникнуть в разных сферах жизни, и анализировать, как действовать в таких ситуациях.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995" y="3069908"/>
            <a:ext cx="4428292" cy="76878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93162" y="4126944"/>
            <a:ext cx="4043958" cy="640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Разработка алгоритмов действий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293162" y="4882991"/>
            <a:ext cx="4043958" cy="2151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Важно разработать алгоритмы действий в экстренных ситуациях, чтобы быстро и эффективно реагировать на опасность. Например, при пожаре необходимо знать, как вызвать пожарных, как покинуть здание, как оказать первую помощь.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286" y="3069908"/>
            <a:ext cx="4428292" cy="76878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21453" y="4126944"/>
            <a:ext cx="4043958" cy="640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F4CAB8"/>
                </a:solidFill>
                <a:latin typeface="Arial" panose="020B0604020202020204" pitchFamily="34" charset="0"/>
                <a:ea typeface="Brygada 1918 Bold" pitchFamily="34" charset="-122"/>
                <a:cs typeface="Arial" panose="020B0604020202020204" pitchFamily="34" charset="0"/>
              </a:rPr>
              <a:t>Личный план повышения культуры безопасности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9721453" y="4882991"/>
            <a:ext cx="4043958" cy="18445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4CAB8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Создание личного плана, который включает в себя регулярное изучение информации о безопасности, участие в тренингах и практических занятиях, помогает повышать уровень личной безопасности.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89461C-8DDB-4106-AC88-726284293CD9}"/>
              </a:ext>
            </a:extLst>
          </p:cNvPr>
          <p:cNvSpPr txBox="1"/>
          <p:nvPr/>
        </p:nvSpPr>
        <p:spPr>
          <a:xfrm>
            <a:off x="130627" y="1197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846</Words>
  <Application>Microsoft Office PowerPoint</Application>
  <PresentationFormat>Произвольный</PresentationFormat>
  <Paragraphs>79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2024-10-21T12:37:15Z</dcterms:created>
  <dcterms:modified xsi:type="dcterms:W3CDTF">2024-10-21T12:42:01Z</dcterms:modified>
</cp:coreProperties>
</file>