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embeddedFontLst>
    <p:embeddedFont>
      <p:font typeface="Calibri" panose="020F0502020204030204" pitchFamily="34" charset="0"/>
      <p:regular r:id="rId10"/>
      <p:bold r:id="rId11"/>
      <p:italic r:id="rId12"/>
      <p:boldItalic r:id="rId1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829"/>
    <a:srgbClr val="474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8" d="100"/>
          <a:sy n="88"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55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82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newuroki.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wuroki.n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ewuroki.ne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newuroki.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newuroki.net/"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newuroki.n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newuroki.ne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15200" y="0"/>
            <a:ext cx="7315200" cy="8229600"/>
          </a:xfrm>
          <a:prstGeom prst="rect">
            <a:avLst/>
          </a:prstGeom>
        </p:spPr>
      </p:pic>
      <p:sp>
        <p:nvSpPr>
          <p:cNvPr id="3" name="Text 0"/>
          <p:cNvSpPr/>
          <p:nvPr/>
        </p:nvSpPr>
        <p:spPr>
          <a:xfrm>
            <a:off x="0" y="79007"/>
            <a:ext cx="7315199" cy="1815108"/>
          </a:xfrm>
          <a:prstGeom prst="rect">
            <a:avLst/>
          </a:prstGeom>
          <a:noFill/>
          <a:ln/>
        </p:spPr>
        <p:txBody>
          <a:bodyPr wrap="square" lIns="0" tIns="0" rIns="0" bIns="0" rtlCol="0" anchor="t"/>
          <a:lstStyle/>
          <a:p>
            <a:pPr marL="0" indent="0" algn="ctr">
              <a:lnSpc>
                <a:spcPts val="7450"/>
              </a:lnSpc>
              <a:buNone/>
            </a:pPr>
            <a:r>
              <a:rPr lang="en-US" sz="4000" b="1" dirty="0">
                <a:solidFill>
                  <a:srgbClr val="F0FCFF"/>
                </a:solidFill>
                <a:latin typeface="Arial" panose="020B0604020202020204" pitchFamily="34" charset="0"/>
                <a:ea typeface="Spline Sans Bold" pitchFamily="34" charset="-122"/>
                <a:cs typeface="Arial" panose="020B0604020202020204" pitchFamily="34" charset="0"/>
              </a:rPr>
              <a:t>Предупреждение ситуаций криминального характера</a:t>
            </a:r>
            <a:endParaRPr lang="en-US" sz="4000" dirty="0">
              <a:latin typeface="Arial" panose="020B0604020202020204" pitchFamily="34" charset="0"/>
              <a:cs typeface="Arial" panose="020B0604020202020204" pitchFamily="34" charset="0"/>
            </a:endParaRPr>
          </a:p>
        </p:txBody>
      </p:sp>
      <p:sp>
        <p:nvSpPr>
          <p:cNvPr id="4" name="Text 1"/>
          <p:cNvSpPr/>
          <p:nvPr/>
        </p:nvSpPr>
        <p:spPr>
          <a:xfrm>
            <a:off x="228600" y="2024726"/>
            <a:ext cx="6934199" cy="1698188"/>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Arial" panose="020B0604020202020204" pitchFamily="34" charset="0"/>
                <a:ea typeface="Barlow" pitchFamily="34" charset="-122"/>
                <a:cs typeface="Arial" panose="020B0604020202020204" pitchFamily="34" charset="0"/>
              </a:rPr>
              <a:t>В этом уроке мы рассмотрим различные ситуации, которые могут возникнуть в повседневной жизни и представлять опасность, поговорим о том, как их предвидеть и избежать, а также о том, как действовать в случае опасности.</a:t>
            </a:r>
            <a:endParaRPr lang="en-US" sz="19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20A438-4DBC-44BA-B530-34D0F811BD07}"/>
              </a:ext>
            </a:extLst>
          </p:cNvPr>
          <p:cNvSpPr txBox="1"/>
          <p:nvPr/>
        </p:nvSpPr>
        <p:spPr>
          <a:xfrm>
            <a:off x="1" y="4310092"/>
            <a:ext cx="7315200" cy="2308324"/>
          </a:xfrm>
          <a:prstGeom prst="rect">
            <a:avLst/>
          </a:prstGeom>
          <a:noFill/>
        </p:spPr>
        <p:txBody>
          <a:bodyPr wrap="square" rtlCol="0">
            <a:spAutoFit/>
          </a:bodyPr>
          <a:lstStyle/>
          <a:p>
            <a:pPr algn="ctr"/>
            <a:r>
              <a:rPr lang="ru-RU" sz="2400" b="1" dirty="0">
                <a:solidFill>
                  <a:schemeClr val="bg1"/>
                </a:solidFill>
                <a:latin typeface="Arial" panose="020B0604020202020204" pitchFamily="34" charset="0"/>
                <a:cs typeface="Arial" panose="020B0604020202020204" pitchFamily="34" charset="0"/>
              </a:rPr>
              <a:t>Презентация для урока ОБЗР в 8 классе по теме: «Предупреждение ситуаций криминального характера»</a:t>
            </a:r>
          </a:p>
          <a:p>
            <a:pPr algn="ctr"/>
            <a:r>
              <a:rPr lang="ru-RU" sz="2400"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«Новые УРОКИ» </a:t>
            </a:r>
            <a:r>
              <a:rPr lang="en-US" sz="2400"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sz="2400" dirty="0">
              <a:solidFill>
                <a:schemeClr val="bg1"/>
              </a:solidFill>
              <a:latin typeface="Arial" panose="020B0604020202020204" pitchFamily="34" charset="0"/>
              <a:cs typeface="Arial" panose="020B0604020202020204" pitchFamily="34" charset="0"/>
            </a:endParaRPr>
          </a:p>
          <a:p>
            <a:pPr algn="ctr"/>
            <a:r>
              <a:rPr lang="ru-RU" sz="2400" dirty="0">
                <a:solidFill>
                  <a:schemeClr val="bg1"/>
                </a:solidFill>
                <a:latin typeface="Arial" panose="020B0604020202020204" pitchFamily="34" charset="0"/>
                <a:cs typeface="Arial" panose="020B0604020202020204" pitchFamily="34" charset="0"/>
              </a:rPr>
              <a:t>Всё для учителя – всё бесплатно!</a:t>
            </a:r>
          </a:p>
          <a:p>
            <a:pPr algn="ctr"/>
            <a:endParaRPr lang="ru-RU" sz="2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F0FAF3E-C53A-4B85-B36E-1B419467ABB3}"/>
              </a:ext>
            </a:extLst>
          </p:cNvPr>
          <p:cNvSpPr txBox="1"/>
          <p:nvPr/>
        </p:nvSpPr>
        <p:spPr>
          <a:xfrm>
            <a:off x="12779815" y="108858"/>
            <a:ext cx="1723549" cy="369332"/>
          </a:xfrm>
          <a:prstGeom prst="rect">
            <a:avLst/>
          </a:prstGeom>
          <a:noFill/>
        </p:spPr>
        <p:txBody>
          <a:bodyPr wrap="none" rtlCol="0">
            <a:spAutoFit/>
          </a:bodyPr>
          <a:lstStyle/>
          <a:p>
            <a:r>
              <a:rPr lang="en-US" u="sng" dirty="0">
                <a:solidFill>
                  <a:schemeClr val="bg1">
                    <a:alpha val="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dirty="0">
              <a:solidFill>
                <a:schemeClr val="bg1">
                  <a:alpha val="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94849" y="892135"/>
            <a:ext cx="12291893" cy="551498"/>
          </a:xfrm>
          <a:prstGeom prst="rect">
            <a:avLst/>
          </a:prstGeom>
          <a:noFill/>
          <a:ln/>
        </p:spPr>
        <p:txBody>
          <a:bodyPr wrap="none" lIns="0" tIns="0" rIns="0" bIns="0" rtlCol="0" anchor="t"/>
          <a:lstStyle/>
          <a:p>
            <a:pPr marL="0" indent="0">
              <a:lnSpc>
                <a:spcPts val="4300"/>
              </a:lnSpc>
              <a:buNone/>
            </a:pPr>
            <a:r>
              <a:rPr lang="en-US" sz="3450" b="1" dirty="0">
                <a:solidFill>
                  <a:srgbClr val="F0FCFF"/>
                </a:solidFill>
                <a:latin typeface="Arial" panose="020B0604020202020204" pitchFamily="34" charset="0"/>
                <a:ea typeface="Spline Sans Bold" pitchFamily="34" charset="-122"/>
                <a:cs typeface="Arial" panose="020B0604020202020204" pitchFamily="34" charset="0"/>
              </a:rPr>
              <a:t>Понятие и виды ситуаций криминального характера</a:t>
            </a:r>
            <a:endParaRPr lang="en-US" sz="3450" dirty="0">
              <a:latin typeface="Arial" panose="020B0604020202020204" pitchFamily="34" charset="0"/>
              <a:cs typeface="Arial" panose="020B0604020202020204" pitchFamily="34" charset="0"/>
            </a:endParaRPr>
          </a:p>
        </p:txBody>
      </p:sp>
      <p:sp>
        <p:nvSpPr>
          <p:cNvPr id="3" name="Text 1"/>
          <p:cNvSpPr/>
          <p:nvPr/>
        </p:nvSpPr>
        <p:spPr>
          <a:xfrm>
            <a:off x="694849" y="1840706"/>
            <a:ext cx="13240702" cy="952976"/>
          </a:xfrm>
          <a:prstGeom prst="rect">
            <a:avLst/>
          </a:prstGeom>
          <a:noFill/>
          <a:ln/>
        </p:spPr>
        <p:txBody>
          <a:bodyPr wrap="square" lIns="0" tIns="0" rIns="0" bIns="0" rtlCol="0" anchor="t"/>
          <a:lstStyle/>
          <a:p>
            <a:pPr marL="0" indent="0">
              <a:lnSpc>
                <a:spcPts val="2500"/>
              </a:lnSpc>
              <a:buNone/>
            </a:pPr>
            <a:r>
              <a:rPr lang="en-US" sz="1550" dirty="0">
                <a:solidFill>
                  <a:srgbClr val="E0E4E6"/>
                </a:solidFill>
                <a:latin typeface="Arial" panose="020B0604020202020204" pitchFamily="34" charset="0"/>
                <a:ea typeface="Barlow" pitchFamily="34" charset="-122"/>
                <a:cs typeface="Arial" panose="020B0604020202020204" pitchFamily="34" charset="0"/>
              </a:rPr>
              <a:t>Ситуации криминального характера – это ситуации, которые связаны с нарушением закона и могут привести к негативным последствиям для вас или окружающих. К ним относятся кража, грабеж, разбой, хулиганство, нанесение телесных повреждений, угрозы, мошенничество и другие противоправные действия.</a:t>
            </a:r>
            <a:endParaRPr lang="en-US" sz="1550" dirty="0">
              <a:latin typeface="Arial" panose="020B0604020202020204" pitchFamily="34" charset="0"/>
              <a:cs typeface="Arial" panose="020B0604020202020204" pitchFamily="34" charset="0"/>
            </a:endParaRPr>
          </a:p>
        </p:txBody>
      </p:sp>
      <p:sp>
        <p:nvSpPr>
          <p:cNvPr id="4" name="Text 2"/>
          <p:cNvSpPr/>
          <p:nvPr/>
        </p:nvSpPr>
        <p:spPr>
          <a:xfrm>
            <a:off x="694849" y="3017044"/>
            <a:ext cx="13240702" cy="635318"/>
          </a:xfrm>
          <a:prstGeom prst="rect">
            <a:avLst/>
          </a:prstGeom>
          <a:noFill/>
          <a:ln/>
        </p:spPr>
        <p:txBody>
          <a:bodyPr wrap="square" lIns="0" tIns="0" rIns="0" bIns="0" rtlCol="0" anchor="t"/>
          <a:lstStyle/>
          <a:p>
            <a:pPr marL="0" indent="0">
              <a:lnSpc>
                <a:spcPts val="2500"/>
              </a:lnSpc>
              <a:buNone/>
            </a:pPr>
            <a:r>
              <a:rPr lang="en-US" sz="1550" dirty="0">
                <a:solidFill>
                  <a:srgbClr val="E0E4E6"/>
                </a:solidFill>
                <a:latin typeface="Arial" panose="020B0604020202020204" pitchFamily="34" charset="0"/>
                <a:ea typeface="Barlow" pitchFamily="34" charset="-122"/>
                <a:cs typeface="Arial" panose="020B0604020202020204" pitchFamily="34" charset="0"/>
              </a:rPr>
              <a:t>Виды ситуаций криминального характера могут быть различными в зависимости от ситуации и действий преступника. Например, кража может быть совершена как с применением силы (грабеж), так и без нее (тайная кража).</a:t>
            </a:r>
            <a:endParaRPr lang="en-US" sz="1550" dirty="0">
              <a:latin typeface="Arial" panose="020B0604020202020204" pitchFamily="34" charset="0"/>
              <a:cs typeface="Arial" panose="020B0604020202020204" pitchFamily="34" charset="0"/>
            </a:endParaRPr>
          </a:p>
        </p:txBody>
      </p:sp>
      <p:sp>
        <p:nvSpPr>
          <p:cNvPr id="5" name="Shape 3"/>
          <p:cNvSpPr/>
          <p:nvPr/>
        </p:nvSpPr>
        <p:spPr>
          <a:xfrm>
            <a:off x="694849" y="3875723"/>
            <a:ext cx="6521172" cy="1472803"/>
          </a:xfrm>
          <a:prstGeom prst="roundRect">
            <a:avLst>
              <a:gd name="adj" fmla="val 20222"/>
            </a:avLst>
          </a:prstGeom>
          <a:solidFill>
            <a:srgbClr val="0A081B"/>
          </a:solidFill>
          <a:ln w="22860">
            <a:solidFill>
              <a:srgbClr val="16FFBB"/>
            </a:solidFill>
            <a:prstDash val="solid"/>
          </a:ln>
        </p:spPr>
      </p:sp>
      <p:sp>
        <p:nvSpPr>
          <p:cNvPr id="6" name="Text 4"/>
          <p:cNvSpPr/>
          <p:nvPr/>
        </p:nvSpPr>
        <p:spPr>
          <a:xfrm>
            <a:off x="916186" y="4097060"/>
            <a:ext cx="2206109" cy="275749"/>
          </a:xfrm>
          <a:prstGeom prst="rect">
            <a:avLst/>
          </a:prstGeom>
          <a:noFill/>
          <a:ln/>
        </p:spPr>
        <p:txBody>
          <a:bodyPr wrap="none" lIns="0" tIns="0" rIns="0" bIns="0" rtlCol="0" anchor="t"/>
          <a:lstStyle/>
          <a:p>
            <a:pPr marL="0" indent="0">
              <a:lnSpc>
                <a:spcPts val="215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Кража</a:t>
            </a:r>
            <a:endParaRPr lang="en-US" sz="1700" dirty="0">
              <a:latin typeface="Arial" panose="020B0604020202020204" pitchFamily="34" charset="0"/>
              <a:cs typeface="Arial" panose="020B0604020202020204" pitchFamily="34" charset="0"/>
            </a:endParaRPr>
          </a:p>
        </p:txBody>
      </p:sp>
      <p:sp>
        <p:nvSpPr>
          <p:cNvPr id="7" name="Text 5"/>
          <p:cNvSpPr/>
          <p:nvPr/>
        </p:nvSpPr>
        <p:spPr>
          <a:xfrm>
            <a:off x="916186" y="4491871"/>
            <a:ext cx="6078498" cy="317659"/>
          </a:xfrm>
          <a:prstGeom prst="rect">
            <a:avLst/>
          </a:prstGeom>
          <a:noFill/>
          <a:ln/>
        </p:spPr>
        <p:txBody>
          <a:bodyPr wrap="none" lIns="0" tIns="0" rIns="0" bIns="0" rtlCol="0" anchor="t"/>
          <a:lstStyle/>
          <a:p>
            <a:pPr marL="0" indent="0">
              <a:lnSpc>
                <a:spcPts val="2500"/>
              </a:lnSpc>
              <a:buNone/>
            </a:pPr>
            <a:r>
              <a:rPr lang="en-US" sz="1550" dirty="0">
                <a:solidFill>
                  <a:srgbClr val="E0E4E6"/>
                </a:solidFill>
                <a:latin typeface="Arial" panose="020B0604020202020204" pitchFamily="34" charset="0"/>
                <a:ea typeface="Barlow" pitchFamily="34" charset="-122"/>
                <a:cs typeface="Arial" panose="020B0604020202020204" pitchFamily="34" charset="0"/>
              </a:rPr>
              <a:t>Тайное хищение чужого имущества.</a:t>
            </a:r>
            <a:endParaRPr lang="en-US" sz="1550" dirty="0">
              <a:latin typeface="Arial" panose="020B0604020202020204" pitchFamily="34" charset="0"/>
              <a:cs typeface="Arial" panose="020B0604020202020204" pitchFamily="34" charset="0"/>
            </a:endParaRPr>
          </a:p>
        </p:txBody>
      </p:sp>
      <p:sp>
        <p:nvSpPr>
          <p:cNvPr id="8" name="Shape 6"/>
          <p:cNvSpPr/>
          <p:nvPr/>
        </p:nvSpPr>
        <p:spPr>
          <a:xfrm>
            <a:off x="7414498" y="3875723"/>
            <a:ext cx="6521172" cy="1472803"/>
          </a:xfrm>
          <a:prstGeom prst="roundRect">
            <a:avLst>
              <a:gd name="adj" fmla="val 20222"/>
            </a:avLst>
          </a:prstGeom>
          <a:solidFill>
            <a:srgbClr val="0A081B"/>
          </a:solidFill>
          <a:ln w="22860">
            <a:solidFill>
              <a:srgbClr val="29DDDA"/>
            </a:solidFill>
            <a:prstDash val="solid"/>
          </a:ln>
        </p:spPr>
      </p:sp>
      <p:sp>
        <p:nvSpPr>
          <p:cNvPr id="9" name="Text 7"/>
          <p:cNvSpPr/>
          <p:nvPr/>
        </p:nvSpPr>
        <p:spPr>
          <a:xfrm>
            <a:off x="7635835" y="4097060"/>
            <a:ext cx="2206109" cy="275749"/>
          </a:xfrm>
          <a:prstGeom prst="rect">
            <a:avLst/>
          </a:prstGeom>
          <a:noFill/>
          <a:ln/>
        </p:spPr>
        <p:txBody>
          <a:bodyPr wrap="none" lIns="0" tIns="0" rIns="0" bIns="0" rtlCol="0" anchor="t"/>
          <a:lstStyle/>
          <a:p>
            <a:pPr marL="0" indent="0">
              <a:lnSpc>
                <a:spcPts val="215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Грабеж</a:t>
            </a:r>
            <a:endParaRPr lang="en-US" sz="1700" dirty="0">
              <a:latin typeface="Arial" panose="020B0604020202020204" pitchFamily="34" charset="0"/>
              <a:cs typeface="Arial" panose="020B0604020202020204" pitchFamily="34" charset="0"/>
            </a:endParaRPr>
          </a:p>
        </p:txBody>
      </p:sp>
      <p:sp>
        <p:nvSpPr>
          <p:cNvPr id="10" name="Text 8"/>
          <p:cNvSpPr/>
          <p:nvPr/>
        </p:nvSpPr>
        <p:spPr>
          <a:xfrm>
            <a:off x="7635835" y="4491871"/>
            <a:ext cx="6078498" cy="635318"/>
          </a:xfrm>
          <a:prstGeom prst="rect">
            <a:avLst/>
          </a:prstGeom>
          <a:noFill/>
          <a:ln/>
        </p:spPr>
        <p:txBody>
          <a:bodyPr wrap="square" lIns="0" tIns="0" rIns="0" bIns="0" rtlCol="0" anchor="t"/>
          <a:lstStyle/>
          <a:p>
            <a:pPr marL="0" indent="0">
              <a:lnSpc>
                <a:spcPts val="2500"/>
              </a:lnSpc>
              <a:buNone/>
            </a:pPr>
            <a:r>
              <a:rPr lang="en-US" sz="1550" dirty="0">
                <a:solidFill>
                  <a:srgbClr val="E0E4E6"/>
                </a:solidFill>
                <a:latin typeface="Arial" panose="020B0604020202020204" pitchFamily="34" charset="0"/>
                <a:ea typeface="Barlow" pitchFamily="34" charset="-122"/>
                <a:cs typeface="Arial" panose="020B0604020202020204" pitchFamily="34" charset="0"/>
              </a:rPr>
              <a:t>Открытое хищение чужого имущества с применением насилия или угрозы применения насилия.</a:t>
            </a:r>
            <a:endParaRPr lang="en-US" sz="1550" dirty="0">
              <a:latin typeface="Arial" panose="020B0604020202020204" pitchFamily="34" charset="0"/>
              <a:cs typeface="Arial" panose="020B0604020202020204" pitchFamily="34" charset="0"/>
            </a:endParaRPr>
          </a:p>
        </p:txBody>
      </p:sp>
      <p:sp>
        <p:nvSpPr>
          <p:cNvPr id="11" name="Shape 9"/>
          <p:cNvSpPr/>
          <p:nvPr/>
        </p:nvSpPr>
        <p:spPr>
          <a:xfrm>
            <a:off x="694849" y="5547003"/>
            <a:ext cx="6521172" cy="1790462"/>
          </a:xfrm>
          <a:prstGeom prst="roundRect">
            <a:avLst>
              <a:gd name="adj" fmla="val 16634"/>
            </a:avLst>
          </a:prstGeom>
          <a:solidFill>
            <a:srgbClr val="0A081B"/>
          </a:solidFill>
          <a:ln w="22860">
            <a:solidFill>
              <a:srgbClr val="37A7E7"/>
            </a:solidFill>
            <a:prstDash val="solid"/>
          </a:ln>
        </p:spPr>
      </p:sp>
      <p:sp>
        <p:nvSpPr>
          <p:cNvPr id="12" name="Text 10"/>
          <p:cNvSpPr/>
          <p:nvPr/>
        </p:nvSpPr>
        <p:spPr>
          <a:xfrm>
            <a:off x="916186" y="5768340"/>
            <a:ext cx="2206109" cy="275749"/>
          </a:xfrm>
          <a:prstGeom prst="rect">
            <a:avLst/>
          </a:prstGeom>
          <a:noFill/>
          <a:ln/>
        </p:spPr>
        <p:txBody>
          <a:bodyPr wrap="none" lIns="0" tIns="0" rIns="0" bIns="0" rtlCol="0" anchor="t"/>
          <a:lstStyle/>
          <a:p>
            <a:pPr marL="0" indent="0">
              <a:lnSpc>
                <a:spcPts val="215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Разбой</a:t>
            </a:r>
            <a:endParaRPr lang="en-US" sz="1700" dirty="0">
              <a:latin typeface="Arial" panose="020B0604020202020204" pitchFamily="34" charset="0"/>
              <a:cs typeface="Arial" panose="020B0604020202020204" pitchFamily="34" charset="0"/>
            </a:endParaRPr>
          </a:p>
        </p:txBody>
      </p:sp>
      <p:sp>
        <p:nvSpPr>
          <p:cNvPr id="13" name="Text 11"/>
          <p:cNvSpPr/>
          <p:nvPr/>
        </p:nvSpPr>
        <p:spPr>
          <a:xfrm>
            <a:off x="916186" y="6163151"/>
            <a:ext cx="6078498" cy="952976"/>
          </a:xfrm>
          <a:prstGeom prst="rect">
            <a:avLst/>
          </a:prstGeom>
          <a:noFill/>
          <a:ln/>
        </p:spPr>
        <p:txBody>
          <a:bodyPr wrap="square" lIns="0" tIns="0" rIns="0" bIns="0" rtlCol="0" anchor="t"/>
          <a:lstStyle/>
          <a:p>
            <a:pPr marL="0" indent="0">
              <a:lnSpc>
                <a:spcPts val="2500"/>
              </a:lnSpc>
              <a:buNone/>
            </a:pPr>
            <a:r>
              <a:rPr lang="en-US" sz="1550" dirty="0">
                <a:solidFill>
                  <a:srgbClr val="E0E4E6"/>
                </a:solidFill>
                <a:latin typeface="Arial" panose="020B0604020202020204" pitchFamily="34" charset="0"/>
                <a:ea typeface="Barlow" pitchFamily="34" charset="-122"/>
                <a:cs typeface="Arial" panose="020B0604020202020204" pitchFamily="34" charset="0"/>
              </a:rPr>
              <a:t>Нападение с целью завладения чужим имуществом, соединенное с насилием, опасным для жизни или здоровья, либо с угрозой применения такого насилия.</a:t>
            </a:r>
            <a:endParaRPr lang="en-US" sz="1550" dirty="0">
              <a:latin typeface="Arial" panose="020B0604020202020204" pitchFamily="34" charset="0"/>
              <a:cs typeface="Arial" panose="020B0604020202020204" pitchFamily="34" charset="0"/>
            </a:endParaRPr>
          </a:p>
        </p:txBody>
      </p:sp>
      <p:sp>
        <p:nvSpPr>
          <p:cNvPr id="14" name="Shape 12"/>
          <p:cNvSpPr/>
          <p:nvPr/>
        </p:nvSpPr>
        <p:spPr>
          <a:xfrm>
            <a:off x="7414498" y="5547003"/>
            <a:ext cx="6521172" cy="1790462"/>
          </a:xfrm>
          <a:prstGeom prst="roundRect">
            <a:avLst>
              <a:gd name="adj" fmla="val 16634"/>
            </a:avLst>
          </a:prstGeom>
          <a:solidFill>
            <a:srgbClr val="0A081B"/>
          </a:solidFill>
          <a:ln w="22860">
            <a:solidFill>
              <a:srgbClr val="091231"/>
            </a:solidFill>
            <a:prstDash val="solid"/>
          </a:ln>
        </p:spPr>
      </p:sp>
      <p:sp>
        <p:nvSpPr>
          <p:cNvPr id="15" name="Text 13"/>
          <p:cNvSpPr/>
          <p:nvPr/>
        </p:nvSpPr>
        <p:spPr>
          <a:xfrm>
            <a:off x="7635835" y="5768340"/>
            <a:ext cx="2206109" cy="275749"/>
          </a:xfrm>
          <a:prstGeom prst="rect">
            <a:avLst/>
          </a:prstGeom>
          <a:noFill/>
          <a:ln/>
        </p:spPr>
        <p:txBody>
          <a:bodyPr wrap="none" lIns="0" tIns="0" rIns="0" bIns="0" rtlCol="0" anchor="t"/>
          <a:lstStyle/>
          <a:p>
            <a:pPr marL="0" indent="0">
              <a:lnSpc>
                <a:spcPts val="215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Хулиганство</a:t>
            </a:r>
            <a:endParaRPr lang="en-US" sz="1700" dirty="0">
              <a:latin typeface="Arial" panose="020B0604020202020204" pitchFamily="34" charset="0"/>
              <a:cs typeface="Arial" panose="020B0604020202020204" pitchFamily="34" charset="0"/>
            </a:endParaRPr>
          </a:p>
        </p:txBody>
      </p:sp>
      <p:sp>
        <p:nvSpPr>
          <p:cNvPr id="16" name="Text 14"/>
          <p:cNvSpPr/>
          <p:nvPr/>
        </p:nvSpPr>
        <p:spPr>
          <a:xfrm>
            <a:off x="7635835" y="6163151"/>
            <a:ext cx="6078498" cy="952976"/>
          </a:xfrm>
          <a:prstGeom prst="rect">
            <a:avLst/>
          </a:prstGeom>
          <a:noFill/>
          <a:ln/>
        </p:spPr>
        <p:txBody>
          <a:bodyPr wrap="square" lIns="0" tIns="0" rIns="0" bIns="0" rtlCol="0" anchor="t"/>
          <a:lstStyle/>
          <a:p>
            <a:pPr marL="0" indent="0">
              <a:lnSpc>
                <a:spcPts val="2500"/>
              </a:lnSpc>
              <a:buNone/>
            </a:pPr>
            <a:r>
              <a:rPr lang="en-US" sz="1550" dirty="0">
                <a:solidFill>
                  <a:srgbClr val="E0E4E6"/>
                </a:solidFill>
                <a:latin typeface="Arial" panose="020B0604020202020204" pitchFamily="34" charset="0"/>
                <a:ea typeface="Barlow" pitchFamily="34" charset="-122"/>
                <a:cs typeface="Arial" panose="020B0604020202020204" pitchFamily="34" charset="0"/>
              </a:rPr>
              <a:t>Грубое нарушение общественного порядка, выражающее явное неуважение к обществу, сопровождающееся применением насилия к людям или порчей имущества.</a:t>
            </a:r>
            <a:endParaRPr lang="en-US" sz="155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492C55C-FA7E-4FD9-BB98-13D9097D18C1}"/>
              </a:ext>
            </a:extLst>
          </p:cNvPr>
          <p:cNvSpPr txBox="1"/>
          <p:nvPr/>
        </p:nvSpPr>
        <p:spPr>
          <a:xfrm>
            <a:off x="12779815" y="108858"/>
            <a:ext cx="1723549" cy="369332"/>
          </a:xfrm>
          <a:prstGeom prst="rect">
            <a:avLst/>
          </a:prstGeom>
          <a:noFill/>
        </p:spPr>
        <p:txBody>
          <a:bodyPr wrap="none" rtlCol="0">
            <a:spAutoFit/>
          </a:bodyPr>
          <a:lstStyle/>
          <a:p>
            <a:r>
              <a:rPr lang="en-US" u="sng" dirty="0">
                <a:solidFill>
                  <a:schemeClr val="bg1">
                    <a:alpha val="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newUROKI.net</a:t>
            </a:r>
            <a:endParaRPr lang="ru-RU" dirty="0">
              <a:solidFill>
                <a:schemeClr val="bg1">
                  <a:alpha val="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19376" y="1169551"/>
            <a:ext cx="11367849" cy="571024"/>
          </a:xfrm>
          <a:prstGeom prst="rect">
            <a:avLst/>
          </a:prstGeom>
          <a:noFill/>
          <a:ln/>
        </p:spPr>
        <p:txBody>
          <a:bodyPr wrap="none" lIns="0" tIns="0" rIns="0" bIns="0" rtlCol="0" anchor="t"/>
          <a:lstStyle/>
          <a:p>
            <a:pPr marL="0" indent="0">
              <a:lnSpc>
                <a:spcPts val="4450"/>
              </a:lnSpc>
              <a:buNone/>
            </a:pPr>
            <a:r>
              <a:rPr lang="en-US" sz="3550" b="1" dirty="0">
                <a:solidFill>
                  <a:srgbClr val="F0FCFF"/>
                </a:solidFill>
                <a:latin typeface="Arial" panose="020B0604020202020204" pitchFamily="34" charset="0"/>
                <a:ea typeface="Spline Sans Bold" pitchFamily="34" charset="-122"/>
                <a:cs typeface="Arial" panose="020B0604020202020204" pitchFamily="34" charset="0"/>
              </a:rPr>
              <a:t>Правила поведения с малознакомыми людьми</a:t>
            </a:r>
            <a:endParaRPr lang="en-US" sz="3550" dirty="0">
              <a:latin typeface="Arial" panose="020B0604020202020204" pitchFamily="34" charset="0"/>
              <a:cs typeface="Arial" panose="020B0604020202020204" pitchFamily="34" charset="0"/>
            </a:endParaRPr>
          </a:p>
        </p:txBody>
      </p:sp>
      <p:sp>
        <p:nvSpPr>
          <p:cNvPr id="3" name="Text 1"/>
          <p:cNvSpPr/>
          <p:nvPr/>
        </p:nvSpPr>
        <p:spPr>
          <a:xfrm>
            <a:off x="719376" y="2151698"/>
            <a:ext cx="13191649" cy="657939"/>
          </a:xfrm>
          <a:prstGeom prst="rect">
            <a:avLst/>
          </a:prstGeom>
          <a:noFill/>
          <a:ln/>
        </p:spPr>
        <p:txBody>
          <a:bodyPr wrap="square" lIns="0" tIns="0" rIns="0" bIns="0" rtlCol="0" anchor="t"/>
          <a:lstStyle/>
          <a:p>
            <a:pPr marL="0" indent="0">
              <a:lnSpc>
                <a:spcPts val="2550"/>
              </a:lnSpc>
              <a:buNone/>
            </a:pPr>
            <a:r>
              <a:rPr lang="en-US" sz="1600" dirty="0">
                <a:solidFill>
                  <a:srgbClr val="E0E4E6"/>
                </a:solidFill>
                <a:latin typeface="Arial" panose="020B0604020202020204" pitchFamily="34" charset="0"/>
                <a:ea typeface="Barlow" pitchFamily="34" charset="-122"/>
                <a:cs typeface="Arial" panose="020B0604020202020204" pitchFamily="34" charset="0"/>
              </a:rPr>
              <a:t>Важно помнить, что не все люди доброжелательны. При общении с незнакомыми людьми необходимо проявлять осторожность. Не стоит делиться личной информацией, такой как адрес, телефонный номер, имя и фамилия.</a:t>
            </a:r>
            <a:endParaRPr lang="en-US" sz="1600" dirty="0">
              <a:latin typeface="Arial" panose="020B0604020202020204" pitchFamily="34" charset="0"/>
              <a:cs typeface="Arial" panose="020B0604020202020204" pitchFamily="34" charset="0"/>
            </a:endParaRPr>
          </a:p>
        </p:txBody>
      </p:sp>
      <p:sp>
        <p:nvSpPr>
          <p:cNvPr id="4" name="Text 2"/>
          <p:cNvSpPr/>
          <p:nvPr/>
        </p:nvSpPr>
        <p:spPr>
          <a:xfrm>
            <a:off x="719376" y="3040856"/>
            <a:ext cx="13191649" cy="657939"/>
          </a:xfrm>
          <a:prstGeom prst="rect">
            <a:avLst/>
          </a:prstGeom>
          <a:noFill/>
          <a:ln/>
        </p:spPr>
        <p:txBody>
          <a:bodyPr wrap="square" lIns="0" tIns="0" rIns="0" bIns="0" rtlCol="0" anchor="t"/>
          <a:lstStyle/>
          <a:p>
            <a:pPr marL="0" indent="0">
              <a:lnSpc>
                <a:spcPts val="2550"/>
              </a:lnSpc>
              <a:buNone/>
            </a:pPr>
            <a:r>
              <a:rPr lang="en-US" sz="1600" dirty="0">
                <a:solidFill>
                  <a:srgbClr val="E0E4E6"/>
                </a:solidFill>
                <a:latin typeface="Arial" panose="020B0604020202020204" pitchFamily="34" charset="0"/>
                <a:ea typeface="Barlow" pitchFamily="34" charset="-122"/>
                <a:cs typeface="Arial" panose="020B0604020202020204" pitchFamily="34" charset="0"/>
              </a:rPr>
              <a:t>Не стоит заходить с незнакомым человеком в безлюдные места, особенно, если вас кто-то приглашает к себе домой или в машину. Если вам предлагают помощь, вежливо, но твердо откажитесь, если вам некомфортно.</a:t>
            </a:r>
            <a:endParaRPr lang="en-US" sz="1600" dirty="0">
              <a:latin typeface="Arial" panose="020B0604020202020204" pitchFamily="34" charset="0"/>
              <a:cs typeface="Arial" panose="020B0604020202020204" pitchFamily="34" charset="0"/>
            </a:endParaRPr>
          </a:p>
        </p:txBody>
      </p:sp>
      <p:sp>
        <p:nvSpPr>
          <p:cNvPr id="5" name="Shape 3"/>
          <p:cNvSpPr/>
          <p:nvPr/>
        </p:nvSpPr>
        <p:spPr>
          <a:xfrm>
            <a:off x="719376" y="4161234"/>
            <a:ext cx="462439" cy="462439"/>
          </a:xfrm>
          <a:prstGeom prst="roundRect">
            <a:avLst>
              <a:gd name="adj" fmla="val 66680"/>
            </a:avLst>
          </a:prstGeom>
          <a:solidFill>
            <a:srgbClr val="0A081B"/>
          </a:solidFill>
          <a:ln w="22860">
            <a:solidFill>
              <a:srgbClr val="16FFBB"/>
            </a:solidFill>
            <a:prstDash val="solid"/>
          </a:ln>
        </p:spPr>
      </p:sp>
      <p:sp>
        <p:nvSpPr>
          <p:cNvPr id="6" name="Text 4"/>
          <p:cNvSpPr/>
          <p:nvPr/>
        </p:nvSpPr>
        <p:spPr>
          <a:xfrm>
            <a:off x="891302" y="4255413"/>
            <a:ext cx="118586" cy="274082"/>
          </a:xfrm>
          <a:prstGeom prst="rect">
            <a:avLst/>
          </a:prstGeom>
          <a:noFill/>
          <a:ln/>
        </p:spPr>
        <p:txBody>
          <a:bodyPr wrap="none" lIns="0" tIns="0" rIns="0" bIns="0" rtlCol="0" anchor="t"/>
          <a:lstStyle/>
          <a:p>
            <a:pPr marL="0" indent="0" algn="ctr">
              <a:lnSpc>
                <a:spcPts val="2150"/>
              </a:lnSpc>
              <a:buNone/>
            </a:pPr>
            <a:r>
              <a:rPr lang="en-US" sz="2150" b="1" dirty="0">
                <a:solidFill>
                  <a:srgbClr val="E0E4E6"/>
                </a:solidFill>
                <a:latin typeface="Arial" panose="020B0604020202020204" pitchFamily="34" charset="0"/>
                <a:ea typeface="Spline Sans Bold" pitchFamily="34" charset="-122"/>
                <a:cs typeface="Arial" panose="020B0604020202020204" pitchFamily="34" charset="0"/>
              </a:rPr>
              <a:t>1</a:t>
            </a:r>
            <a:endParaRPr lang="en-US" sz="2150" dirty="0">
              <a:latin typeface="Arial" panose="020B0604020202020204" pitchFamily="34" charset="0"/>
              <a:cs typeface="Arial" panose="020B0604020202020204" pitchFamily="34" charset="0"/>
            </a:endParaRPr>
          </a:p>
        </p:txBody>
      </p:sp>
      <p:sp>
        <p:nvSpPr>
          <p:cNvPr id="7" name="Text 5"/>
          <p:cNvSpPr/>
          <p:nvPr/>
        </p:nvSpPr>
        <p:spPr>
          <a:xfrm>
            <a:off x="1387316" y="4161234"/>
            <a:ext cx="4331018" cy="285393"/>
          </a:xfrm>
          <a:prstGeom prst="rect">
            <a:avLst/>
          </a:prstGeom>
          <a:noFill/>
          <a:ln/>
        </p:spPr>
        <p:txBody>
          <a:bodyPr wrap="none" lIns="0" tIns="0" rIns="0" bIns="0" rtlCol="0" anchor="t"/>
          <a:lstStyle/>
          <a:p>
            <a:pPr marL="0" indent="0">
              <a:lnSpc>
                <a:spcPts val="2200"/>
              </a:lnSpc>
              <a:buNone/>
            </a:pPr>
            <a:r>
              <a:rPr lang="en-US" sz="1750" b="1" dirty="0">
                <a:solidFill>
                  <a:srgbClr val="E0E4E6"/>
                </a:solidFill>
                <a:latin typeface="Arial" panose="020B0604020202020204" pitchFamily="34" charset="0"/>
                <a:ea typeface="Spline Sans Bold" pitchFamily="34" charset="-122"/>
                <a:cs typeface="Arial" panose="020B0604020202020204" pitchFamily="34" charset="0"/>
              </a:rPr>
              <a:t>Не разговаривайте с незнакомцами</a:t>
            </a:r>
            <a:endParaRPr lang="en-US" sz="1750" dirty="0">
              <a:latin typeface="Arial" panose="020B0604020202020204" pitchFamily="34" charset="0"/>
              <a:cs typeface="Arial" panose="020B0604020202020204" pitchFamily="34" charset="0"/>
            </a:endParaRPr>
          </a:p>
        </p:txBody>
      </p:sp>
      <p:sp>
        <p:nvSpPr>
          <p:cNvPr id="8" name="Text 6"/>
          <p:cNvSpPr/>
          <p:nvPr/>
        </p:nvSpPr>
        <p:spPr>
          <a:xfrm>
            <a:off x="1387316" y="4569857"/>
            <a:ext cx="5825133" cy="657939"/>
          </a:xfrm>
          <a:prstGeom prst="rect">
            <a:avLst/>
          </a:prstGeom>
          <a:noFill/>
          <a:ln/>
        </p:spPr>
        <p:txBody>
          <a:bodyPr wrap="square" lIns="0" tIns="0" rIns="0" bIns="0" rtlCol="0" anchor="t"/>
          <a:lstStyle/>
          <a:p>
            <a:pPr marL="0" indent="0">
              <a:lnSpc>
                <a:spcPts val="2550"/>
              </a:lnSpc>
              <a:buNone/>
            </a:pPr>
            <a:r>
              <a:rPr lang="en-US" sz="1600" dirty="0">
                <a:solidFill>
                  <a:srgbClr val="E0E4E6"/>
                </a:solidFill>
                <a:latin typeface="Arial" panose="020B0604020202020204" pitchFamily="34" charset="0"/>
                <a:ea typeface="Barlow" pitchFamily="34" charset="-122"/>
                <a:cs typeface="Arial" panose="020B0604020202020204" pitchFamily="34" charset="0"/>
              </a:rPr>
              <a:t>Если вам задают вопросы, попросите их обратиться к родителям или учителю.</a:t>
            </a:r>
            <a:endParaRPr lang="en-US" sz="1600" dirty="0">
              <a:latin typeface="Arial" panose="020B0604020202020204" pitchFamily="34" charset="0"/>
              <a:cs typeface="Arial" panose="020B0604020202020204" pitchFamily="34" charset="0"/>
            </a:endParaRPr>
          </a:p>
        </p:txBody>
      </p:sp>
      <p:sp>
        <p:nvSpPr>
          <p:cNvPr id="9" name="Shape 7"/>
          <p:cNvSpPr/>
          <p:nvPr/>
        </p:nvSpPr>
        <p:spPr>
          <a:xfrm>
            <a:off x="7417951" y="4161234"/>
            <a:ext cx="462439" cy="462439"/>
          </a:xfrm>
          <a:prstGeom prst="roundRect">
            <a:avLst>
              <a:gd name="adj" fmla="val 66680"/>
            </a:avLst>
          </a:prstGeom>
          <a:solidFill>
            <a:srgbClr val="0A081B"/>
          </a:solidFill>
          <a:ln w="22860">
            <a:solidFill>
              <a:srgbClr val="29DDDA"/>
            </a:solidFill>
            <a:prstDash val="solid"/>
          </a:ln>
        </p:spPr>
      </p:sp>
      <p:sp>
        <p:nvSpPr>
          <p:cNvPr id="10" name="Text 8"/>
          <p:cNvSpPr/>
          <p:nvPr/>
        </p:nvSpPr>
        <p:spPr>
          <a:xfrm>
            <a:off x="7572970" y="4255413"/>
            <a:ext cx="152400" cy="274082"/>
          </a:xfrm>
          <a:prstGeom prst="rect">
            <a:avLst/>
          </a:prstGeom>
          <a:noFill/>
          <a:ln/>
        </p:spPr>
        <p:txBody>
          <a:bodyPr wrap="none" lIns="0" tIns="0" rIns="0" bIns="0" rtlCol="0" anchor="t"/>
          <a:lstStyle/>
          <a:p>
            <a:pPr marL="0" indent="0" algn="ctr">
              <a:lnSpc>
                <a:spcPts val="2150"/>
              </a:lnSpc>
              <a:buNone/>
            </a:pPr>
            <a:r>
              <a:rPr lang="en-US" sz="2150" b="1" dirty="0">
                <a:solidFill>
                  <a:srgbClr val="E0E4E6"/>
                </a:solidFill>
                <a:latin typeface="Arial" panose="020B0604020202020204" pitchFamily="34" charset="0"/>
                <a:ea typeface="Spline Sans Bold" pitchFamily="34" charset="-122"/>
                <a:cs typeface="Arial" panose="020B0604020202020204" pitchFamily="34" charset="0"/>
              </a:rPr>
              <a:t>2</a:t>
            </a:r>
            <a:endParaRPr lang="en-US" sz="2150" dirty="0">
              <a:latin typeface="Arial" panose="020B0604020202020204" pitchFamily="34" charset="0"/>
              <a:cs typeface="Arial" panose="020B0604020202020204" pitchFamily="34" charset="0"/>
            </a:endParaRPr>
          </a:p>
        </p:txBody>
      </p:sp>
      <p:sp>
        <p:nvSpPr>
          <p:cNvPr id="11" name="Text 9"/>
          <p:cNvSpPr/>
          <p:nvPr/>
        </p:nvSpPr>
        <p:spPr>
          <a:xfrm>
            <a:off x="8085892" y="4161234"/>
            <a:ext cx="4906089" cy="285393"/>
          </a:xfrm>
          <a:prstGeom prst="rect">
            <a:avLst/>
          </a:prstGeom>
          <a:noFill/>
          <a:ln/>
        </p:spPr>
        <p:txBody>
          <a:bodyPr wrap="none" lIns="0" tIns="0" rIns="0" bIns="0" rtlCol="0" anchor="t"/>
          <a:lstStyle/>
          <a:p>
            <a:pPr marL="0" indent="0">
              <a:lnSpc>
                <a:spcPts val="2200"/>
              </a:lnSpc>
              <a:buNone/>
            </a:pPr>
            <a:r>
              <a:rPr lang="en-US" sz="1750" b="1" dirty="0">
                <a:solidFill>
                  <a:srgbClr val="E0E4E6"/>
                </a:solidFill>
                <a:latin typeface="Arial" panose="020B0604020202020204" pitchFamily="34" charset="0"/>
                <a:ea typeface="Spline Sans Bold" pitchFamily="34" charset="-122"/>
                <a:cs typeface="Arial" panose="020B0604020202020204" pitchFamily="34" charset="0"/>
              </a:rPr>
              <a:t>Не принимайте от незнакомцев подарки</a:t>
            </a:r>
            <a:endParaRPr lang="en-US" sz="1750" dirty="0">
              <a:latin typeface="Arial" panose="020B0604020202020204" pitchFamily="34" charset="0"/>
              <a:cs typeface="Arial" panose="020B0604020202020204" pitchFamily="34" charset="0"/>
            </a:endParaRPr>
          </a:p>
        </p:txBody>
      </p:sp>
      <p:sp>
        <p:nvSpPr>
          <p:cNvPr id="12" name="Text 10"/>
          <p:cNvSpPr/>
          <p:nvPr/>
        </p:nvSpPr>
        <p:spPr>
          <a:xfrm>
            <a:off x="8085892" y="4569857"/>
            <a:ext cx="5825133" cy="657939"/>
          </a:xfrm>
          <a:prstGeom prst="rect">
            <a:avLst/>
          </a:prstGeom>
          <a:noFill/>
          <a:ln/>
        </p:spPr>
        <p:txBody>
          <a:bodyPr wrap="square" lIns="0" tIns="0" rIns="0" bIns="0" rtlCol="0" anchor="t"/>
          <a:lstStyle/>
          <a:p>
            <a:pPr marL="0" indent="0">
              <a:lnSpc>
                <a:spcPts val="2550"/>
              </a:lnSpc>
              <a:buNone/>
            </a:pPr>
            <a:r>
              <a:rPr lang="en-US" sz="1600" dirty="0">
                <a:solidFill>
                  <a:srgbClr val="E0E4E6"/>
                </a:solidFill>
                <a:latin typeface="Arial" panose="020B0604020202020204" pitchFamily="34" charset="0"/>
                <a:ea typeface="Barlow" pitchFamily="34" charset="-122"/>
                <a:cs typeface="Arial" panose="020B0604020202020204" pitchFamily="34" charset="0"/>
              </a:rPr>
              <a:t>Не стоит принимать от незнакомцев сладости, игрушки или другие вещи. Они могут быть опасными.</a:t>
            </a:r>
            <a:endParaRPr lang="en-US" sz="1600" dirty="0">
              <a:latin typeface="Arial" panose="020B0604020202020204" pitchFamily="34" charset="0"/>
              <a:cs typeface="Arial" panose="020B0604020202020204" pitchFamily="34" charset="0"/>
            </a:endParaRPr>
          </a:p>
        </p:txBody>
      </p:sp>
      <p:sp>
        <p:nvSpPr>
          <p:cNvPr id="13" name="Shape 11"/>
          <p:cNvSpPr/>
          <p:nvPr/>
        </p:nvSpPr>
        <p:spPr>
          <a:xfrm>
            <a:off x="719376" y="5664518"/>
            <a:ext cx="462439" cy="462439"/>
          </a:xfrm>
          <a:prstGeom prst="roundRect">
            <a:avLst>
              <a:gd name="adj" fmla="val 66680"/>
            </a:avLst>
          </a:prstGeom>
          <a:solidFill>
            <a:srgbClr val="0A081B"/>
          </a:solidFill>
          <a:ln w="22860">
            <a:solidFill>
              <a:srgbClr val="37A7E7"/>
            </a:solidFill>
            <a:prstDash val="solid"/>
          </a:ln>
        </p:spPr>
      </p:sp>
      <p:sp>
        <p:nvSpPr>
          <p:cNvPr id="14" name="Text 12"/>
          <p:cNvSpPr/>
          <p:nvPr/>
        </p:nvSpPr>
        <p:spPr>
          <a:xfrm>
            <a:off x="870347" y="5758696"/>
            <a:ext cx="160496" cy="274082"/>
          </a:xfrm>
          <a:prstGeom prst="rect">
            <a:avLst/>
          </a:prstGeom>
          <a:noFill/>
          <a:ln/>
        </p:spPr>
        <p:txBody>
          <a:bodyPr wrap="none" lIns="0" tIns="0" rIns="0" bIns="0" rtlCol="0" anchor="t"/>
          <a:lstStyle/>
          <a:p>
            <a:pPr marL="0" indent="0" algn="ctr">
              <a:lnSpc>
                <a:spcPts val="2150"/>
              </a:lnSpc>
              <a:buNone/>
            </a:pPr>
            <a:r>
              <a:rPr lang="en-US" sz="2150" b="1" dirty="0">
                <a:solidFill>
                  <a:srgbClr val="E0E4E6"/>
                </a:solidFill>
                <a:latin typeface="Arial" panose="020B0604020202020204" pitchFamily="34" charset="0"/>
                <a:ea typeface="Spline Sans Bold" pitchFamily="34" charset="-122"/>
                <a:cs typeface="Arial" panose="020B0604020202020204" pitchFamily="34" charset="0"/>
              </a:rPr>
              <a:t>3</a:t>
            </a:r>
            <a:endParaRPr lang="en-US" sz="2150" dirty="0">
              <a:latin typeface="Arial" panose="020B0604020202020204" pitchFamily="34" charset="0"/>
              <a:cs typeface="Arial" panose="020B0604020202020204" pitchFamily="34" charset="0"/>
            </a:endParaRPr>
          </a:p>
        </p:txBody>
      </p:sp>
      <p:sp>
        <p:nvSpPr>
          <p:cNvPr id="15" name="Text 13"/>
          <p:cNvSpPr/>
          <p:nvPr/>
        </p:nvSpPr>
        <p:spPr>
          <a:xfrm>
            <a:off x="1387316" y="5664518"/>
            <a:ext cx="4686062" cy="285393"/>
          </a:xfrm>
          <a:prstGeom prst="rect">
            <a:avLst/>
          </a:prstGeom>
          <a:noFill/>
          <a:ln/>
        </p:spPr>
        <p:txBody>
          <a:bodyPr wrap="none" lIns="0" tIns="0" rIns="0" bIns="0" rtlCol="0" anchor="t"/>
          <a:lstStyle/>
          <a:p>
            <a:pPr marL="0" indent="0">
              <a:lnSpc>
                <a:spcPts val="2200"/>
              </a:lnSpc>
              <a:buNone/>
            </a:pPr>
            <a:r>
              <a:rPr lang="en-US" sz="1750" b="1" dirty="0">
                <a:solidFill>
                  <a:srgbClr val="E0E4E6"/>
                </a:solidFill>
                <a:latin typeface="Arial" panose="020B0604020202020204" pitchFamily="34" charset="0"/>
                <a:ea typeface="Spline Sans Bold" pitchFamily="34" charset="-122"/>
                <a:cs typeface="Arial" panose="020B0604020202020204" pitchFamily="34" charset="0"/>
              </a:rPr>
              <a:t>Не соглашайтесь пойти с незнакомцем</a:t>
            </a:r>
            <a:endParaRPr lang="en-US" sz="1750" dirty="0">
              <a:latin typeface="Arial" panose="020B0604020202020204" pitchFamily="34" charset="0"/>
              <a:cs typeface="Arial" panose="020B0604020202020204" pitchFamily="34" charset="0"/>
            </a:endParaRPr>
          </a:p>
        </p:txBody>
      </p:sp>
      <p:sp>
        <p:nvSpPr>
          <p:cNvPr id="16" name="Text 14"/>
          <p:cNvSpPr/>
          <p:nvPr/>
        </p:nvSpPr>
        <p:spPr>
          <a:xfrm>
            <a:off x="1387316" y="6073140"/>
            <a:ext cx="5825133" cy="986909"/>
          </a:xfrm>
          <a:prstGeom prst="rect">
            <a:avLst/>
          </a:prstGeom>
          <a:noFill/>
          <a:ln/>
        </p:spPr>
        <p:txBody>
          <a:bodyPr wrap="square" lIns="0" tIns="0" rIns="0" bIns="0" rtlCol="0" anchor="t"/>
          <a:lstStyle/>
          <a:p>
            <a:pPr marL="0" indent="0">
              <a:lnSpc>
                <a:spcPts val="2550"/>
              </a:lnSpc>
              <a:buNone/>
            </a:pPr>
            <a:r>
              <a:rPr lang="en-US" sz="1600" dirty="0">
                <a:solidFill>
                  <a:srgbClr val="E0E4E6"/>
                </a:solidFill>
                <a:latin typeface="Arial" panose="020B0604020202020204" pitchFamily="34" charset="0"/>
                <a:ea typeface="Barlow" pitchFamily="34" charset="-122"/>
                <a:cs typeface="Arial" panose="020B0604020202020204" pitchFamily="34" charset="0"/>
              </a:rPr>
              <a:t>Если вас кто-то приглашает пойти с собой, не соглашайтесь, если вы не знаете этого человека или не знаете, куда он вас ведет.</a:t>
            </a:r>
            <a:endParaRPr lang="en-US" sz="1600" dirty="0">
              <a:latin typeface="Arial" panose="020B0604020202020204" pitchFamily="34" charset="0"/>
              <a:cs typeface="Arial" panose="020B0604020202020204" pitchFamily="34" charset="0"/>
            </a:endParaRPr>
          </a:p>
        </p:txBody>
      </p:sp>
      <p:sp>
        <p:nvSpPr>
          <p:cNvPr id="17" name="Shape 15"/>
          <p:cNvSpPr/>
          <p:nvPr/>
        </p:nvSpPr>
        <p:spPr>
          <a:xfrm>
            <a:off x="7417951" y="5664518"/>
            <a:ext cx="462439" cy="462439"/>
          </a:xfrm>
          <a:prstGeom prst="roundRect">
            <a:avLst>
              <a:gd name="adj" fmla="val 66680"/>
            </a:avLst>
          </a:prstGeom>
          <a:solidFill>
            <a:srgbClr val="0A081B"/>
          </a:solidFill>
          <a:ln w="22860">
            <a:solidFill>
              <a:srgbClr val="091231"/>
            </a:solidFill>
            <a:prstDash val="solid"/>
          </a:ln>
        </p:spPr>
      </p:sp>
      <p:sp>
        <p:nvSpPr>
          <p:cNvPr id="18" name="Text 16"/>
          <p:cNvSpPr/>
          <p:nvPr/>
        </p:nvSpPr>
        <p:spPr>
          <a:xfrm>
            <a:off x="7571661" y="5758696"/>
            <a:ext cx="154900" cy="274082"/>
          </a:xfrm>
          <a:prstGeom prst="rect">
            <a:avLst/>
          </a:prstGeom>
          <a:noFill/>
          <a:ln/>
        </p:spPr>
        <p:txBody>
          <a:bodyPr wrap="none" lIns="0" tIns="0" rIns="0" bIns="0" rtlCol="0" anchor="t"/>
          <a:lstStyle/>
          <a:p>
            <a:pPr marL="0" indent="0" algn="ctr">
              <a:lnSpc>
                <a:spcPts val="2150"/>
              </a:lnSpc>
              <a:buNone/>
            </a:pPr>
            <a:r>
              <a:rPr lang="en-US" sz="2150" b="1" dirty="0">
                <a:solidFill>
                  <a:srgbClr val="E0E4E6"/>
                </a:solidFill>
                <a:latin typeface="Arial" panose="020B0604020202020204" pitchFamily="34" charset="0"/>
                <a:ea typeface="Spline Sans Bold" pitchFamily="34" charset="-122"/>
                <a:cs typeface="Arial" panose="020B0604020202020204" pitchFamily="34" charset="0"/>
              </a:rPr>
              <a:t>4</a:t>
            </a:r>
            <a:endParaRPr lang="en-US" sz="2150" dirty="0">
              <a:latin typeface="Arial" panose="020B0604020202020204" pitchFamily="34" charset="0"/>
              <a:cs typeface="Arial" panose="020B0604020202020204" pitchFamily="34" charset="0"/>
            </a:endParaRPr>
          </a:p>
        </p:txBody>
      </p:sp>
      <p:sp>
        <p:nvSpPr>
          <p:cNvPr id="19" name="Text 17"/>
          <p:cNvSpPr/>
          <p:nvPr/>
        </p:nvSpPr>
        <p:spPr>
          <a:xfrm>
            <a:off x="8085892" y="5664518"/>
            <a:ext cx="3211949" cy="285393"/>
          </a:xfrm>
          <a:prstGeom prst="rect">
            <a:avLst/>
          </a:prstGeom>
          <a:noFill/>
          <a:ln/>
        </p:spPr>
        <p:txBody>
          <a:bodyPr wrap="none" lIns="0" tIns="0" rIns="0" bIns="0" rtlCol="0" anchor="t"/>
          <a:lstStyle/>
          <a:p>
            <a:pPr marL="0" indent="0">
              <a:lnSpc>
                <a:spcPts val="2200"/>
              </a:lnSpc>
              <a:buNone/>
            </a:pPr>
            <a:r>
              <a:rPr lang="en-US" sz="1750" b="1" dirty="0">
                <a:solidFill>
                  <a:srgbClr val="E0E4E6"/>
                </a:solidFill>
                <a:latin typeface="Arial" panose="020B0604020202020204" pitchFamily="34" charset="0"/>
                <a:ea typeface="Spline Sans Bold" pitchFamily="34" charset="-122"/>
                <a:cs typeface="Arial" panose="020B0604020202020204" pitchFamily="34" charset="0"/>
              </a:rPr>
              <a:t>Если вас кто-то преследует</a:t>
            </a:r>
            <a:endParaRPr lang="en-US" sz="1750" dirty="0">
              <a:latin typeface="Arial" panose="020B0604020202020204" pitchFamily="34" charset="0"/>
              <a:cs typeface="Arial" panose="020B0604020202020204" pitchFamily="34" charset="0"/>
            </a:endParaRPr>
          </a:p>
        </p:txBody>
      </p:sp>
      <p:sp>
        <p:nvSpPr>
          <p:cNvPr id="20" name="Text 18"/>
          <p:cNvSpPr/>
          <p:nvPr/>
        </p:nvSpPr>
        <p:spPr>
          <a:xfrm>
            <a:off x="8085892" y="6073140"/>
            <a:ext cx="5825133" cy="657939"/>
          </a:xfrm>
          <a:prstGeom prst="rect">
            <a:avLst/>
          </a:prstGeom>
          <a:noFill/>
          <a:ln/>
        </p:spPr>
        <p:txBody>
          <a:bodyPr wrap="square" lIns="0" tIns="0" rIns="0" bIns="0" rtlCol="0" anchor="t"/>
          <a:lstStyle/>
          <a:p>
            <a:pPr marL="0" indent="0">
              <a:lnSpc>
                <a:spcPts val="2550"/>
              </a:lnSpc>
              <a:buNone/>
            </a:pPr>
            <a:r>
              <a:rPr lang="en-US" sz="1600" dirty="0">
                <a:solidFill>
                  <a:srgbClr val="E0E4E6"/>
                </a:solidFill>
                <a:latin typeface="Arial" panose="020B0604020202020204" pitchFamily="34" charset="0"/>
                <a:ea typeface="Barlow" pitchFamily="34" charset="-122"/>
                <a:cs typeface="Arial" panose="020B0604020202020204" pitchFamily="34" charset="0"/>
              </a:rPr>
              <a:t>Если вам кто-то угрожает или преследует, кричите, бегите и обратитесь за помощью к взрослым.</a:t>
            </a:r>
            <a:endParaRPr lang="en-US"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8AA42EB-DE17-4A7A-821E-1EB3A7EF3352}"/>
              </a:ext>
            </a:extLst>
          </p:cNvPr>
          <p:cNvSpPr txBox="1"/>
          <p:nvPr/>
        </p:nvSpPr>
        <p:spPr>
          <a:xfrm>
            <a:off x="12779815" y="108858"/>
            <a:ext cx="1723549" cy="369332"/>
          </a:xfrm>
          <a:prstGeom prst="rect">
            <a:avLst/>
          </a:prstGeom>
          <a:noFill/>
        </p:spPr>
        <p:txBody>
          <a:bodyPr wrap="none" rtlCol="0">
            <a:spAutoFit/>
          </a:bodyPr>
          <a:lstStyle/>
          <a:p>
            <a:r>
              <a:rPr lang="en-US" u="sng" dirty="0">
                <a:solidFill>
                  <a:schemeClr val="bg1">
                    <a:alpha val="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newUROKI.net</a:t>
            </a:r>
            <a:endParaRPr lang="ru-RU" dirty="0">
              <a:solidFill>
                <a:schemeClr val="bg1">
                  <a:alpha val="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236482" y="587931"/>
            <a:ext cx="9815036" cy="918686"/>
          </a:xfrm>
          <a:prstGeom prst="rect">
            <a:avLst/>
          </a:prstGeom>
          <a:noFill/>
          <a:ln/>
        </p:spPr>
        <p:txBody>
          <a:bodyPr wrap="square" lIns="0" tIns="0" rIns="0" bIns="0" rtlCol="0" anchor="t"/>
          <a:lstStyle/>
          <a:p>
            <a:pPr marL="0" indent="0">
              <a:lnSpc>
                <a:spcPts val="3600"/>
              </a:lnSpc>
              <a:buNone/>
            </a:pPr>
            <a:r>
              <a:rPr lang="en-US" sz="2850" b="1" dirty="0">
                <a:solidFill>
                  <a:srgbClr val="F0FCFF"/>
                </a:solidFill>
                <a:latin typeface="Arial" panose="020B0604020202020204" pitchFamily="34" charset="0"/>
                <a:ea typeface="Spline Sans Bold" pitchFamily="34" charset="-122"/>
                <a:cs typeface="Arial" panose="020B0604020202020204" pitchFamily="34" charset="0"/>
              </a:rPr>
              <a:t>Меры по предотвращению проникновения злоумышленников в дом</a:t>
            </a:r>
            <a:endParaRPr lang="en-US" sz="2850" dirty="0">
              <a:latin typeface="Arial" panose="020B0604020202020204" pitchFamily="34" charset="0"/>
              <a:cs typeface="Arial" panose="020B0604020202020204" pitchFamily="34" charset="0"/>
            </a:endParaRPr>
          </a:p>
        </p:txBody>
      </p:sp>
      <p:sp>
        <p:nvSpPr>
          <p:cNvPr id="4" name="Text 1"/>
          <p:cNvSpPr/>
          <p:nvPr/>
        </p:nvSpPr>
        <p:spPr>
          <a:xfrm>
            <a:off x="4236482" y="1754624"/>
            <a:ext cx="9815036" cy="529114"/>
          </a:xfrm>
          <a:prstGeom prst="rect">
            <a:avLst/>
          </a:prstGeom>
          <a:noFill/>
          <a:ln/>
        </p:spPr>
        <p:txBody>
          <a:bodyPr wrap="square" lIns="0" tIns="0" rIns="0" bIns="0" rtlCol="0" anchor="t"/>
          <a:lstStyle/>
          <a:p>
            <a:pPr marL="0" indent="0">
              <a:lnSpc>
                <a:spcPts val="2050"/>
              </a:lnSpc>
              <a:buNone/>
            </a:pPr>
            <a:r>
              <a:rPr lang="en-US" sz="1300" dirty="0">
                <a:solidFill>
                  <a:srgbClr val="E0E4E6"/>
                </a:solidFill>
                <a:latin typeface="Arial" panose="020B0604020202020204" pitchFamily="34" charset="0"/>
                <a:ea typeface="Barlow" pitchFamily="34" charset="-122"/>
                <a:cs typeface="Arial" panose="020B0604020202020204" pitchFamily="34" charset="0"/>
              </a:rPr>
              <a:t>Важная часть обеспечения безопасности дома - это предотвращение проникновения злоумышленников. Для этого существуют простые, но действенные меры, которые помогут обезопасить ваше жилье.</a:t>
            </a:r>
            <a:endParaRPr lang="en-US" sz="1300" dirty="0">
              <a:latin typeface="Arial" panose="020B0604020202020204" pitchFamily="34" charset="0"/>
              <a:cs typeface="Arial" panose="020B0604020202020204" pitchFamily="34" charset="0"/>
            </a:endParaRPr>
          </a:p>
        </p:txBody>
      </p:sp>
      <p:sp>
        <p:nvSpPr>
          <p:cNvPr id="5" name="Text 2"/>
          <p:cNvSpPr/>
          <p:nvPr/>
        </p:nvSpPr>
        <p:spPr>
          <a:xfrm>
            <a:off x="4236482" y="2469713"/>
            <a:ext cx="9815036" cy="529114"/>
          </a:xfrm>
          <a:prstGeom prst="rect">
            <a:avLst/>
          </a:prstGeom>
          <a:noFill/>
          <a:ln/>
        </p:spPr>
        <p:txBody>
          <a:bodyPr wrap="square" lIns="0" tIns="0" rIns="0" bIns="0" rtlCol="0" anchor="t"/>
          <a:lstStyle/>
          <a:p>
            <a:pPr marL="0" indent="0">
              <a:lnSpc>
                <a:spcPts val="2050"/>
              </a:lnSpc>
              <a:buNone/>
            </a:pPr>
            <a:r>
              <a:rPr lang="en-US" sz="1300" dirty="0">
                <a:solidFill>
                  <a:srgbClr val="E0E4E6"/>
                </a:solidFill>
                <a:latin typeface="Arial" panose="020B0604020202020204" pitchFamily="34" charset="0"/>
                <a:ea typeface="Barlow" pitchFamily="34" charset="-122"/>
                <a:cs typeface="Arial" panose="020B0604020202020204" pitchFamily="34" charset="0"/>
              </a:rPr>
              <a:t>Прежде всего, нужно обратить внимание на входные двери и окна. Убедитесь, что замки надежные и исправны. Рассмотрите возможность установки дополнительных мер безопасности: решеток на окнах, видеокамер, сигнализации.</a:t>
            </a:r>
            <a:endParaRPr lang="en-US" sz="1300" dirty="0">
              <a:latin typeface="Arial" panose="020B0604020202020204" pitchFamily="34" charset="0"/>
              <a:cs typeface="Arial" panose="020B0604020202020204" pitchFamily="34" charset="0"/>
            </a:endParaRPr>
          </a:p>
        </p:txBody>
      </p:sp>
      <p:sp>
        <p:nvSpPr>
          <p:cNvPr id="6" name="Shape 3"/>
          <p:cNvSpPr/>
          <p:nvPr/>
        </p:nvSpPr>
        <p:spPr>
          <a:xfrm>
            <a:off x="4473059" y="3184803"/>
            <a:ext cx="22860" cy="4456867"/>
          </a:xfrm>
          <a:prstGeom prst="roundRect">
            <a:avLst>
              <a:gd name="adj" fmla="val 1085268"/>
            </a:avLst>
          </a:prstGeom>
          <a:solidFill>
            <a:srgbClr val="FFFFFF">
              <a:alpha val="24000"/>
            </a:srgbClr>
          </a:solidFill>
          <a:ln/>
        </p:spPr>
      </p:sp>
      <p:sp>
        <p:nvSpPr>
          <p:cNvPr id="7" name="Shape 4"/>
          <p:cNvSpPr/>
          <p:nvPr/>
        </p:nvSpPr>
        <p:spPr>
          <a:xfrm>
            <a:off x="4647664" y="3545324"/>
            <a:ext cx="578882" cy="22860"/>
          </a:xfrm>
          <a:prstGeom prst="roundRect">
            <a:avLst>
              <a:gd name="adj" fmla="val 1085268"/>
            </a:avLst>
          </a:prstGeom>
          <a:solidFill>
            <a:srgbClr val="16FFBB"/>
          </a:solidFill>
          <a:ln/>
        </p:spPr>
      </p:sp>
      <p:sp>
        <p:nvSpPr>
          <p:cNvPr id="8" name="Shape 5"/>
          <p:cNvSpPr/>
          <p:nvPr/>
        </p:nvSpPr>
        <p:spPr>
          <a:xfrm>
            <a:off x="4298454" y="3370778"/>
            <a:ext cx="372070" cy="372070"/>
          </a:xfrm>
          <a:prstGeom prst="roundRect">
            <a:avLst>
              <a:gd name="adj" fmla="val 66679"/>
            </a:avLst>
          </a:prstGeom>
          <a:solidFill>
            <a:srgbClr val="0A081B"/>
          </a:solidFill>
          <a:ln w="15240">
            <a:solidFill>
              <a:srgbClr val="16FFBB"/>
            </a:solidFill>
            <a:prstDash val="solid"/>
          </a:ln>
        </p:spPr>
      </p:sp>
      <p:sp>
        <p:nvSpPr>
          <p:cNvPr id="9" name="Text 6"/>
          <p:cNvSpPr/>
          <p:nvPr/>
        </p:nvSpPr>
        <p:spPr>
          <a:xfrm>
            <a:off x="4436805" y="3446502"/>
            <a:ext cx="95369" cy="220504"/>
          </a:xfrm>
          <a:prstGeom prst="rect">
            <a:avLst/>
          </a:prstGeom>
          <a:noFill/>
          <a:ln/>
        </p:spPr>
        <p:txBody>
          <a:bodyPr wrap="none" lIns="0" tIns="0" rIns="0" bIns="0" rtlCol="0" anchor="t"/>
          <a:lstStyle/>
          <a:p>
            <a:pPr marL="0" indent="0" algn="ctr">
              <a:lnSpc>
                <a:spcPts val="170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1</a:t>
            </a:r>
            <a:endParaRPr lang="en-US" sz="1700" dirty="0">
              <a:latin typeface="Arial" panose="020B0604020202020204" pitchFamily="34" charset="0"/>
              <a:cs typeface="Arial" panose="020B0604020202020204" pitchFamily="34" charset="0"/>
            </a:endParaRPr>
          </a:p>
        </p:txBody>
      </p:sp>
      <p:sp>
        <p:nvSpPr>
          <p:cNvPr id="10" name="Text 7"/>
          <p:cNvSpPr/>
          <p:nvPr/>
        </p:nvSpPr>
        <p:spPr>
          <a:xfrm>
            <a:off x="5394127" y="3350181"/>
            <a:ext cx="1837611" cy="229552"/>
          </a:xfrm>
          <a:prstGeom prst="rect">
            <a:avLst/>
          </a:prstGeom>
          <a:noFill/>
          <a:ln/>
        </p:spPr>
        <p:txBody>
          <a:bodyPr wrap="none" lIns="0" tIns="0" rIns="0" bIns="0" rtlCol="0" anchor="t"/>
          <a:lstStyle/>
          <a:p>
            <a:pPr marL="0" indent="0" algn="l">
              <a:lnSpc>
                <a:spcPts val="1800"/>
              </a:lnSpc>
              <a:buNone/>
            </a:pPr>
            <a:r>
              <a:rPr lang="en-US" sz="1400" b="1" dirty="0">
                <a:solidFill>
                  <a:srgbClr val="E0E4E6"/>
                </a:solidFill>
                <a:latin typeface="Arial" panose="020B0604020202020204" pitchFamily="34" charset="0"/>
                <a:ea typeface="Spline Sans Bold" pitchFamily="34" charset="-122"/>
                <a:cs typeface="Arial" panose="020B0604020202020204" pitchFamily="34" charset="0"/>
              </a:rPr>
              <a:t>Надежные замки</a:t>
            </a:r>
            <a:endParaRPr lang="en-US" sz="1400" dirty="0">
              <a:latin typeface="Arial" panose="020B0604020202020204" pitchFamily="34" charset="0"/>
              <a:cs typeface="Arial" panose="020B0604020202020204" pitchFamily="34" charset="0"/>
            </a:endParaRPr>
          </a:p>
        </p:txBody>
      </p:sp>
      <p:sp>
        <p:nvSpPr>
          <p:cNvPr id="11" name="Text 8"/>
          <p:cNvSpPr/>
          <p:nvPr/>
        </p:nvSpPr>
        <p:spPr>
          <a:xfrm>
            <a:off x="5394127" y="3678912"/>
            <a:ext cx="8657392" cy="264557"/>
          </a:xfrm>
          <a:prstGeom prst="rect">
            <a:avLst/>
          </a:prstGeom>
          <a:noFill/>
          <a:ln/>
        </p:spPr>
        <p:txBody>
          <a:bodyPr wrap="none" lIns="0" tIns="0" rIns="0" bIns="0" rtlCol="0" anchor="t"/>
          <a:lstStyle/>
          <a:p>
            <a:pPr marL="0" indent="0" algn="l">
              <a:lnSpc>
                <a:spcPts val="2050"/>
              </a:lnSpc>
              <a:buNone/>
            </a:pPr>
            <a:r>
              <a:rPr lang="en-US" sz="1300" dirty="0">
                <a:solidFill>
                  <a:srgbClr val="E0E4E6"/>
                </a:solidFill>
                <a:latin typeface="Arial" panose="020B0604020202020204" pitchFamily="34" charset="0"/>
                <a:ea typeface="Barlow" pitchFamily="34" charset="-122"/>
                <a:cs typeface="Arial" panose="020B0604020202020204" pitchFamily="34" charset="0"/>
              </a:rPr>
              <a:t>Установите качественные замки на входные двери. Не забудьте о дополнительных замках.</a:t>
            </a:r>
            <a:endParaRPr lang="en-US" sz="1300" dirty="0">
              <a:latin typeface="Arial" panose="020B0604020202020204" pitchFamily="34" charset="0"/>
              <a:cs typeface="Arial" panose="020B0604020202020204" pitchFamily="34" charset="0"/>
            </a:endParaRPr>
          </a:p>
        </p:txBody>
      </p:sp>
      <p:sp>
        <p:nvSpPr>
          <p:cNvPr id="12" name="Shape 9"/>
          <p:cNvSpPr/>
          <p:nvPr/>
        </p:nvSpPr>
        <p:spPr>
          <a:xfrm>
            <a:off x="4647664" y="4634746"/>
            <a:ext cx="578882" cy="22860"/>
          </a:xfrm>
          <a:prstGeom prst="roundRect">
            <a:avLst>
              <a:gd name="adj" fmla="val 1085268"/>
            </a:avLst>
          </a:prstGeom>
          <a:solidFill>
            <a:srgbClr val="29DDDA"/>
          </a:solidFill>
          <a:ln/>
        </p:spPr>
      </p:sp>
      <p:sp>
        <p:nvSpPr>
          <p:cNvPr id="13" name="Shape 10"/>
          <p:cNvSpPr/>
          <p:nvPr/>
        </p:nvSpPr>
        <p:spPr>
          <a:xfrm>
            <a:off x="4298454" y="4460200"/>
            <a:ext cx="372070" cy="372070"/>
          </a:xfrm>
          <a:prstGeom prst="roundRect">
            <a:avLst>
              <a:gd name="adj" fmla="val 66679"/>
            </a:avLst>
          </a:prstGeom>
          <a:solidFill>
            <a:srgbClr val="0A081B"/>
          </a:solidFill>
          <a:ln w="15240">
            <a:solidFill>
              <a:srgbClr val="29DDDA"/>
            </a:solidFill>
            <a:prstDash val="solid"/>
          </a:ln>
        </p:spPr>
      </p:sp>
      <p:sp>
        <p:nvSpPr>
          <p:cNvPr id="14" name="Text 11"/>
          <p:cNvSpPr/>
          <p:nvPr/>
        </p:nvSpPr>
        <p:spPr>
          <a:xfrm>
            <a:off x="4423112" y="4535924"/>
            <a:ext cx="122634" cy="220504"/>
          </a:xfrm>
          <a:prstGeom prst="rect">
            <a:avLst/>
          </a:prstGeom>
          <a:noFill/>
          <a:ln/>
        </p:spPr>
        <p:txBody>
          <a:bodyPr wrap="none" lIns="0" tIns="0" rIns="0" bIns="0" rtlCol="0" anchor="t"/>
          <a:lstStyle/>
          <a:p>
            <a:pPr marL="0" indent="0" algn="ctr">
              <a:lnSpc>
                <a:spcPts val="170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2</a:t>
            </a:r>
            <a:endParaRPr lang="en-US" sz="1700" dirty="0">
              <a:latin typeface="Arial" panose="020B0604020202020204" pitchFamily="34" charset="0"/>
              <a:cs typeface="Arial" panose="020B0604020202020204" pitchFamily="34" charset="0"/>
            </a:endParaRPr>
          </a:p>
        </p:txBody>
      </p:sp>
      <p:sp>
        <p:nvSpPr>
          <p:cNvPr id="15" name="Text 12"/>
          <p:cNvSpPr/>
          <p:nvPr/>
        </p:nvSpPr>
        <p:spPr>
          <a:xfrm>
            <a:off x="5394127" y="4439603"/>
            <a:ext cx="1837611" cy="229552"/>
          </a:xfrm>
          <a:prstGeom prst="rect">
            <a:avLst/>
          </a:prstGeom>
          <a:noFill/>
          <a:ln/>
        </p:spPr>
        <p:txBody>
          <a:bodyPr wrap="none" lIns="0" tIns="0" rIns="0" bIns="0" rtlCol="0" anchor="t"/>
          <a:lstStyle/>
          <a:p>
            <a:pPr marL="0" indent="0" algn="l">
              <a:lnSpc>
                <a:spcPts val="1800"/>
              </a:lnSpc>
              <a:buNone/>
            </a:pPr>
            <a:r>
              <a:rPr lang="en-US" sz="1400" b="1" dirty="0">
                <a:solidFill>
                  <a:srgbClr val="E0E4E6"/>
                </a:solidFill>
                <a:latin typeface="Arial" panose="020B0604020202020204" pitchFamily="34" charset="0"/>
                <a:ea typeface="Spline Sans Bold" pitchFamily="34" charset="-122"/>
                <a:cs typeface="Arial" panose="020B0604020202020204" pitchFamily="34" charset="0"/>
              </a:rPr>
              <a:t>Освещение</a:t>
            </a:r>
            <a:endParaRPr lang="en-US" sz="1400" dirty="0">
              <a:latin typeface="Arial" panose="020B0604020202020204" pitchFamily="34" charset="0"/>
              <a:cs typeface="Arial" panose="020B0604020202020204" pitchFamily="34" charset="0"/>
            </a:endParaRPr>
          </a:p>
        </p:txBody>
      </p:sp>
      <p:sp>
        <p:nvSpPr>
          <p:cNvPr id="16" name="Text 13"/>
          <p:cNvSpPr/>
          <p:nvPr/>
        </p:nvSpPr>
        <p:spPr>
          <a:xfrm>
            <a:off x="5394127" y="4768334"/>
            <a:ext cx="8657392" cy="264557"/>
          </a:xfrm>
          <a:prstGeom prst="rect">
            <a:avLst/>
          </a:prstGeom>
          <a:noFill/>
          <a:ln/>
        </p:spPr>
        <p:txBody>
          <a:bodyPr wrap="none" lIns="0" tIns="0" rIns="0" bIns="0" rtlCol="0" anchor="t"/>
          <a:lstStyle/>
          <a:p>
            <a:pPr marL="0" indent="0" algn="l">
              <a:lnSpc>
                <a:spcPts val="2050"/>
              </a:lnSpc>
              <a:buNone/>
            </a:pPr>
            <a:r>
              <a:rPr lang="en-US" sz="1300" dirty="0">
                <a:solidFill>
                  <a:srgbClr val="E0E4E6"/>
                </a:solidFill>
                <a:latin typeface="Arial" panose="020B0604020202020204" pitchFamily="34" charset="0"/>
                <a:ea typeface="Barlow" pitchFamily="34" charset="-122"/>
                <a:cs typeface="Arial" panose="020B0604020202020204" pitchFamily="34" charset="0"/>
              </a:rPr>
              <a:t>Обеспечьте яркое освещение у входа в дом, чтобы отпугнуть злоумышленников.</a:t>
            </a:r>
            <a:endParaRPr lang="en-US" sz="1300" dirty="0">
              <a:latin typeface="Arial" panose="020B0604020202020204" pitchFamily="34" charset="0"/>
              <a:cs typeface="Arial" panose="020B0604020202020204" pitchFamily="34" charset="0"/>
            </a:endParaRPr>
          </a:p>
        </p:txBody>
      </p:sp>
      <p:sp>
        <p:nvSpPr>
          <p:cNvPr id="17" name="Shape 14"/>
          <p:cNvSpPr/>
          <p:nvPr/>
        </p:nvSpPr>
        <p:spPr>
          <a:xfrm>
            <a:off x="4647664" y="5724168"/>
            <a:ext cx="578882" cy="22860"/>
          </a:xfrm>
          <a:prstGeom prst="roundRect">
            <a:avLst>
              <a:gd name="adj" fmla="val 1085268"/>
            </a:avLst>
          </a:prstGeom>
          <a:solidFill>
            <a:srgbClr val="37A7E7"/>
          </a:solidFill>
          <a:ln/>
        </p:spPr>
      </p:sp>
      <p:sp>
        <p:nvSpPr>
          <p:cNvPr id="18" name="Shape 15"/>
          <p:cNvSpPr/>
          <p:nvPr/>
        </p:nvSpPr>
        <p:spPr>
          <a:xfrm>
            <a:off x="4298454" y="5549622"/>
            <a:ext cx="372070" cy="372070"/>
          </a:xfrm>
          <a:prstGeom prst="roundRect">
            <a:avLst>
              <a:gd name="adj" fmla="val 66679"/>
            </a:avLst>
          </a:prstGeom>
          <a:solidFill>
            <a:srgbClr val="0A081B"/>
          </a:solidFill>
          <a:ln w="15240">
            <a:solidFill>
              <a:srgbClr val="37A7E7"/>
            </a:solidFill>
            <a:prstDash val="solid"/>
          </a:ln>
        </p:spPr>
      </p:sp>
      <p:sp>
        <p:nvSpPr>
          <p:cNvPr id="19" name="Text 16"/>
          <p:cNvSpPr/>
          <p:nvPr/>
        </p:nvSpPr>
        <p:spPr>
          <a:xfrm>
            <a:off x="4419898" y="5625346"/>
            <a:ext cx="129183" cy="220504"/>
          </a:xfrm>
          <a:prstGeom prst="rect">
            <a:avLst/>
          </a:prstGeom>
          <a:noFill/>
          <a:ln/>
        </p:spPr>
        <p:txBody>
          <a:bodyPr wrap="none" lIns="0" tIns="0" rIns="0" bIns="0" rtlCol="0" anchor="t"/>
          <a:lstStyle/>
          <a:p>
            <a:pPr marL="0" indent="0" algn="ctr">
              <a:lnSpc>
                <a:spcPts val="170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3</a:t>
            </a:r>
            <a:endParaRPr lang="en-US" sz="1700" dirty="0">
              <a:latin typeface="Arial" panose="020B0604020202020204" pitchFamily="34" charset="0"/>
              <a:cs typeface="Arial" panose="020B0604020202020204" pitchFamily="34" charset="0"/>
            </a:endParaRPr>
          </a:p>
        </p:txBody>
      </p:sp>
      <p:sp>
        <p:nvSpPr>
          <p:cNvPr id="20" name="Text 17"/>
          <p:cNvSpPr/>
          <p:nvPr/>
        </p:nvSpPr>
        <p:spPr>
          <a:xfrm>
            <a:off x="5394127" y="5529024"/>
            <a:ext cx="1837611" cy="229552"/>
          </a:xfrm>
          <a:prstGeom prst="rect">
            <a:avLst/>
          </a:prstGeom>
          <a:noFill/>
          <a:ln/>
        </p:spPr>
        <p:txBody>
          <a:bodyPr wrap="none" lIns="0" tIns="0" rIns="0" bIns="0" rtlCol="0" anchor="t"/>
          <a:lstStyle/>
          <a:p>
            <a:pPr marL="0" indent="0" algn="l">
              <a:lnSpc>
                <a:spcPts val="1800"/>
              </a:lnSpc>
              <a:buNone/>
            </a:pPr>
            <a:r>
              <a:rPr lang="en-US" sz="1400" b="1" dirty="0">
                <a:solidFill>
                  <a:srgbClr val="E0E4E6"/>
                </a:solidFill>
                <a:latin typeface="Arial" panose="020B0604020202020204" pitchFamily="34" charset="0"/>
                <a:ea typeface="Spline Sans Bold" pitchFamily="34" charset="-122"/>
                <a:cs typeface="Arial" panose="020B0604020202020204" pitchFamily="34" charset="0"/>
              </a:rPr>
              <a:t>Сигнализация</a:t>
            </a:r>
            <a:endParaRPr lang="en-US" sz="1400" dirty="0">
              <a:latin typeface="Arial" panose="020B0604020202020204" pitchFamily="34" charset="0"/>
              <a:cs typeface="Arial" panose="020B0604020202020204" pitchFamily="34" charset="0"/>
            </a:endParaRPr>
          </a:p>
        </p:txBody>
      </p:sp>
      <p:sp>
        <p:nvSpPr>
          <p:cNvPr id="21" name="Text 18"/>
          <p:cNvSpPr/>
          <p:nvPr/>
        </p:nvSpPr>
        <p:spPr>
          <a:xfrm>
            <a:off x="5394127" y="5857756"/>
            <a:ext cx="8657392" cy="264557"/>
          </a:xfrm>
          <a:prstGeom prst="rect">
            <a:avLst/>
          </a:prstGeom>
          <a:noFill/>
          <a:ln/>
        </p:spPr>
        <p:txBody>
          <a:bodyPr wrap="none" lIns="0" tIns="0" rIns="0" bIns="0" rtlCol="0" anchor="t"/>
          <a:lstStyle/>
          <a:p>
            <a:pPr marL="0" indent="0" algn="l">
              <a:lnSpc>
                <a:spcPts val="2050"/>
              </a:lnSpc>
              <a:buNone/>
            </a:pPr>
            <a:r>
              <a:rPr lang="en-US" sz="1300" dirty="0">
                <a:solidFill>
                  <a:srgbClr val="E0E4E6"/>
                </a:solidFill>
                <a:latin typeface="Arial" panose="020B0604020202020204" pitchFamily="34" charset="0"/>
                <a:ea typeface="Barlow" pitchFamily="34" charset="-122"/>
                <a:cs typeface="Arial" panose="020B0604020202020204" pitchFamily="34" charset="0"/>
              </a:rPr>
              <a:t>Установите сигнализацию, которая сработает при незаконном проникновении в дом.</a:t>
            </a:r>
            <a:endParaRPr lang="en-US" sz="1300" dirty="0">
              <a:latin typeface="Arial" panose="020B0604020202020204" pitchFamily="34" charset="0"/>
              <a:cs typeface="Arial" panose="020B0604020202020204" pitchFamily="34" charset="0"/>
            </a:endParaRPr>
          </a:p>
        </p:txBody>
      </p:sp>
      <p:sp>
        <p:nvSpPr>
          <p:cNvPr id="22" name="Shape 19"/>
          <p:cNvSpPr/>
          <p:nvPr/>
        </p:nvSpPr>
        <p:spPr>
          <a:xfrm>
            <a:off x="4647664" y="6813590"/>
            <a:ext cx="578882" cy="22860"/>
          </a:xfrm>
          <a:prstGeom prst="roundRect">
            <a:avLst>
              <a:gd name="adj" fmla="val 1085268"/>
            </a:avLst>
          </a:prstGeom>
          <a:solidFill>
            <a:srgbClr val="091231"/>
          </a:solidFill>
          <a:ln/>
        </p:spPr>
      </p:sp>
      <p:sp>
        <p:nvSpPr>
          <p:cNvPr id="23" name="Shape 20"/>
          <p:cNvSpPr/>
          <p:nvPr/>
        </p:nvSpPr>
        <p:spPr>
          <a:xfrm>
            <a:off x="4298454" y="6639044"/>
            <a:ext cx="372070" cy="372070"/>
          </a:xfrm>
          <a:prstGeom prst="roundRect">
            <a:avLst>
              <a:gd name="adj" fmla="val 66679"/>
            </a:avLst>
          </a:prstGeom>
          <a:solidFill>
            <a:srgbClr val="0A081B"/>
          </a:solidFill>
          <a:ln w="15240">
            <a:solidFill>
              <a:srgbClr val="091231"/>
            </a:solidFill>
            <a:prstDash val="solid"/>
          </a:ln>
        </p:spPr>
      </p:sp>
      <p:sp>
        <p:nvSpPr>
          <p:cNvPr id="24" name="Text 21"/>
          <p:cNvSpPr/>
          <p:nvPr/>
        </p:nvSpPr>
        <p:spPr>
          <a:xfrm>
            <a:off x="4422160" y="6714768"/>
            <a:ext cx="124658" cy="220504"/>
          </a:xfrm>
          <a:prstGeom prst="rect">
            <a:avLst/>
          </a:prstGeom>
          <a:noFill/>
          <a:ln/>
        </p:spPr>
        <p:txBody>
          <a:bodyPr wrap="none" lIns="0" tIns="0" rIns="0" bIns="0" rtlCol="0" anchor="t"/>
          <a:lstStyle/>
          <a:p>
            <a:pPr marL="0" indent="0" algn="ctr">
              <a:lnSpc>
                <a:spcPts val="1700"/>
              </a:lnSpc>
              <a:buNone/>
            </a:pPr>
            <a:r>
              <a:rPr lang="en-US" sz="1700" b="1" dirty="0">
                <a:solidFill>
                  <a:srgbClr val="E0E4E6"/>
                </a:solidFill>
                <a:latin typeface="Arial" panose="020B0604020202020204" pitchFamily="34" charset="0"/>
                <a:ea typeface="Spline Sans Bold" pitchFamily="34" charset="-122"/>
                <a:cs typeface="Arial" panose="020B0604020202020204" pitchFamily="34" charset="0"/>
              </a:rPr>
              <a:t>4</a:t>
            </a:r>
            <a:endParaRPr lang="en-US" sz="1700" dirty="0">
              <a:latin typeface="Arial" panose="020B0604020202020204" pitchFamily="34" charset="0"/>
              <a:cs typeface="Arial" panose="020B0604020202020204" pitchFamily="34" charset="0"/>
            </a:endParaRPr>
          </a:p>
        </p:txBody>
      </p:sp>
      <p:sp>
        <p:nvSpPr>
          <p:cNvPr id="25" name="Text 22"/>
          <p:cNvSpPr/>
          <p:nvPr/>
        </p:nvSpPr>
        <p:spPr>
          <a:xfrm>
            <a:off x="5394127" y="6618446"/>
            <a:ext cx="2613779" cy="229552"/>
          </a:xfrm>
          <a:prstGeom prst="rect">
            <a:avLst/>
          </a:prstGeom>
          <a:noFill/>
          <a:ln/>
        </p:spPr>
        <p:txBody>
          <a:bodyPr wrap="none" lIns="0" tIns="0" rIns="0" bIns="0" rtlCol="0" anchor="t"/>
          <a:lstStyle/>
          <a:p>
            <a:pPr marL="0" indent="0" algn="l">
              <a:lnSpc>
                <a:spcPts val="1800"/>
              </a:lnSpc>
              <a:buNone/>
            </a:pPr>
            <a:r>
              <a:rPr lang="en-US" sz="1400" b="1" dirty="0">
                <a:solidFill>
                  <a:srgbClr val="E0E4E6"/>
                </a:solidFill>
                <a:latin typeface="Arial" panose="020B0604020202020204" pitchFamily="34" charset="0"/>
                <a:ea typeface="Spline Sans Bold" pitchFamily="34" charset="-122"/>
                <a:cs typeface="Arial" panose="020B0604020202020204" pitchFamily="34" charset="0"/>
              </a:rPr>
              <a:t>Камеры видеонаблюдения</a:t>
            </a:r>
            <a:endParaRPr lang="en-US" sz="1400" dirty="0">
              <a:latin typeface="Arial" panose="020B0604020202020204" pitchFamily="34" charset="0"/>
              <a:cs typeface="Arial" panose="020B0604020202020204" pitchFamily="34" charset="0"/>
            </a:endParaRPr>
          </a:p>
        </p:txBody>
      </p:sp>
      <p:sp>
        <p:nvSpPr>
          <p:cNvPr id="26" name="Text 23"/>
          <p:cNvSpPr/>
          <p:nvPr/>
        </p:nvSpPr>
        <p:spPr>
          <a:xfrm>
            <a:off x="5394127" y="6947178"/>
            <a:ext cx="8657392" cy="529114"/>
          </a:xfrm>
          <a:prstGeom prst="rect">
            <a:avLst/>
          </a:prstGeom>
          <a:noFill/>
          <a:ln/>
        </p:spPr>
        <p:txBody>
          <a:bodyPr wrap="square" lIns="0" tIns="0" rIns="0" bIns="0" rtlCol="0" anchor="t"/>
          <a:lstStyle/>
          <a:p>
            <a:pPr marL="0" indent="0" algn="l">
              <a:lnSpc>
                <a:spcPts val="2050"/>
              </a:lnSpc>
              <a:buNone/>
            </a:pPr>
            <a:r>
              <a:rPr lang="en-US" sz="1300" dirty="0">
                <a:solidFill>
                  <a:srgbClr val="E0E4E6"/>
                </a:solidFill>
                <a:latin typeface="Arial" panose="020B0604020202020204" pitchFamily="34" charset="0"/>
                <a:ea typeface="Barlow" pitchFamily="34" charset="-122"/>
                <a:cs typeface="Arial" panose="020B0604020202020204" pitchFamily="34" charset="0"/>
              </a:rPr>
              <a:t>Установите камеры видеонаблюдения, чтобы зафиксировать попытки проникновения и помочь в раскрытии преступлений.</a:t>
            </a:r>
            <a:endParaRPr lang="en-US" sz="13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42AE069-2EE5-4411-ABBA-8B831C50FFBF}"/>
              </a:ext>
            </a:extLst>
          </p:cNvPr>
          <p:cNvSpPr txBox="1"/>
          <p:nvPr/>
        </p:nvSpPr>
        <p:spPr>
          <a:xfrm>
            <a:off x="12779815" y="108858"/>
            <a:ext cx="1723549" cy="369332"/>
          </a:xfrm>
          <a:prstGeom prst="rect">
            <a:avLst/>
          </a:prstGeom>
          <a:noFill/>
        </p:spPr>
        <p:txBody>
          <a:bodyPr wrap="none" rtlCol="0">
            <a:spAutoFit/>
          </a:bodyPr>
          <a:lstStyle/>
          <a:p>
            <a:r>
              <a:rPr lang="en-US" u="sng" dirty="0">
                <a:solidFill>
                  <a:schemeClr val="bg1">
                    <a:alpha val="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dirty="0">
              <a:solidFill>
                <a:schemeClr val="bg1">
                  <a:alpha val="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36984" y="501372"/>
            <a:ext cx="13356431" cy="1011079"/>
          </a:xfrm>
          <a:prstGeom prst="rect">
            <a:avLst/>
          </a:prstGeom>
          <a:noFill/>
          <a:ln/>
        </p:spPr>
        <p:txBody>
          <a:bodyPr wrap="square" lIns="0" tIns="0" rIns="0" bIns="0" rtlCol="0" anchor="t"/>
          <a:lstStyle/>
          <a:p>
            <a:pPr marL="0" indent="0">
              <a:lnSpc>
                <a:spcPts val="3950"/>
              </a:lnSpc>
              <a:buNone/>
            </a:pPr>
            <a:r>
              <a:rPr lang="en-US" sz="3150" b="1" dirty="0">
                <a:solidFill>
                  <a:srgbClr val="F0FCFF"/>
                </a:solidFill>
                <a:latin typeface="Arial" panose="020B0604020202020204" pitchFamily="34" charset="0"/>
                <a:ea typeface="Spline Sans Bold" pitchFamily="34" charset="-122"/>
                <a:cs typeface="Arial" panose="020B0604020202020204" pitchFamily="34" charset="0"/>
              </a:rPr>
              <a:t>Правила поведения при попытке проникновения в дом посторонних</a:t>
            </a:r>
            <a:endParaRPr lang="en-US" sz="3150" dirty="0">
              <a:latin typeface="Arial" panose="020B0604020202020204" pitchFamily="34" charset="0"/>
              <a:cs typeface="Arial" panose="020B0604020202020204" pitchFamily="34" charset="0"/>
            </a:endParaRPr>
          </a:p>
        </p:txBody>
      </p:sp>
      <p:sp>
        <p:nvSpPr>
          <p:cNvPr id="3" name="Text 1"/>
          <p:cNvSpPr/>
          <p:nvPr/>
        </p:nvSpPr>
        <p:spPr>
          <a:xfrm>
            <a:off x="636984" y="1785461"/>
            <a:ext cx="13356431" cy="582454"/>
          </a:xfrm>
          <a:prstGeom prst="rect">
            <a:avLst/>
          </a:prstGeom>
          <a:noFill/>
          <a:ln/>
        </p:spPr>
        <p:txBody>
          <a:bodyPr wrap="square" lIns="0" tIns="0" rIns="0" bIns="0" rtlCol="0" anchor="t"/>
          <a:lstStyle/>
          <a:p>
            <a:pPr marL="0" indent="0">
              <a:lnSpc>
                <a:spcPts val="2250"/>
              </a:lnSpc>
              <a:buNone/>
            </a:pPr>
            <a:r>
              <a:rPr lang="en-US" sz="1400" dirty="0">
                <a:solidFill>
                  <a:srgbClr val="E0E4E6"/>
                </a:solidFill>
                <a:latin typeface="Arial" panose="020B0604020202020204" pitchFamily="34" charset="0"/>
                <a:ea typeface="Barlow" pitchFamily="34" charset="-122"/>
                <a:cs typeface="Arial" panose="020B0604020202020204" pitchFamily="34" charset="0"/>
              </a:rPr>
              <a:t>Если в ваш дом пытаются проникнуть посторонние, немедленно примите меры предосторожности. Не открывайте дверь, если вы не знаете человека на другой стороне. Если вы уверены, что это не друг или родственник, лучше вызвать полицию.</a:t>
            </a:r>
            <a:endParaRPr lang="en-US" sz="1400" dirty="0">
              <a:latin typeface="Arial" panose="020B0604020202020204" pitchFamily="34" charset="0"/>
              <a:cs typeface="Arial" panose="020B0604020202020204" pitchFamily="34" charset="0"/>
            </a:endParaRPr>
          </a:p>
        </p:txBody>
      </p:sp>
      <p:sp>
        <p:nvSpPr>
          <p:cNvPr id="4" name="Text 2"/>
          <p:cNvSpPr/>
          <p:nvPr/>
        </p:nvSpPr>
        <p:spPr>
          <a:xfrm>
            <a:off x="636984" y="2572583"/>
            <a:ext cx="13356431" cy="582454"/>
          </a:xfrm>
          <a:prstGeom prst="rect">
            <a:avLst/>
          </a:prstGeom>
          <a:noFill/>
          <a:ln/>
        </p:spPr>
        <p:txBody>
          <a:bodyPr wrap="square" lIns="0" tIns="0" rIns="0" bIns="0" rtlCol="0" anchor="t"/>
          <a:lstStyle/>
          <a:p>
            <a:pPr marL="0" indent="0">
              <a:lnSpc>
                <a:spcPts val="2250"/>
              </a:lnSpc>
              <a:buNone/>
            </a:pPr>
            <a:r>
              <a:rPr lang="en-US" sz="1400" dirty="0">
                <a:solidFill>
                  <a:srgbClr val="E0E4E6"/>
                </a:solidFill>
                <a:latin typeface="Arial" panose="020B0604020202020204" pitchFamily="34" charset="0"/>
                <a:ea typeface="Barlow" pitchFamily="34" charset="-122"/>
                <a:cs typeface="Arial" panose="020B0604020202020204" pitchFamily="34" charset="0"/>
              </a:rPr>
              <a:t>Если вам угрожают, не вступайте в конфликт, не пытайтесь сопротивляться, если это опасно. Постарайтесь оценить ситуацию, и в случае опасности немедленно свяжитесь с полицией по номеру 102.</a:t>
            </a:r>
            <a:endParaRPr lang="en-US" sz="1400" dirty="0">
              <a:latin typeface="Arial" panose="020B0604020202020204" pitchFamily="34" charset="0"/>
              <a:cs typeface="Arial" panose="020B0604020202020204" pitchFamily="34" charset="0"/>
            </a:endParaRPr>
          </a:p>
        </p:txBody>
      </p:sp>
      <p:pic>
        <p:nvPicPr>
          <p:cNvPr id="5" name="Image 0" descr="preencoded.png"/>
          <p:cNvPicPr>
            <a:picLocks noChangeAspect="1"/>
          </p:cNvPicPr>
          <p:nvPr/>
        </p:nvPicPr>
        <p:blipFill>
          <a:blip r:embed="rId3"/>
          <a:stretch>
            <a:fillRect/>
          </a:stretch>
        </p:blipFill>
        <p:spPr>
          <a:xfrm>
            <a:off x="636984" y="3359706"/>
            <a:ext cx="910114" cy="1456134"/>
          </a:xfrm>
          <a:prstGeom prst="rect">
            <a:avLst/>
          </a:prstGeom>
        </p:spPr>
      </p:pic>
      <p:sp>
        <p:nvSpPr>
          <p:cNvPr id="6" name="Text 3"/>
          <p:cNvSpPr/>
          <p:nvPr/>
        </p:nvSpPr>
        <p:spPr>
          <a:xfrm>
            <a:off x="1820108" y="3541633"/>
            <a:ext cx="2263973" cy="252770"/>
          </a:xfrm>
          <a:prstGeom prst="rect">
            <a:avLst/>
          </a:prstGeom>
          <a:noFill/>
          <a:ln/>
        </p:spPr>
        <p:txBody>
          <a:bodyPr wrap="none" lIns="0" tIns="0" rIns="0" bIns="0" rtlCol="0" anchor="t"/>
          <a:lstStyle/>
          <a:p>
            <a:pPr marL="0" indent="0" algn="l">
              <a:lnSpc>
                <a:spcPts val="1950"/>
              </a:lnSpc>
              <a:buNone/>
            </a:pPr>
            <a:r>
              <a:rPr lang="en-US" sz="1550" b="1" dirty="0">
                <a:solidFill>
                  <a:srgbClr val="E0E4E6"/>
                </a:solidFill>
                <a:latin typeface="Arial" panose="020B0604020202020204" pitchFamily="34" charset="0"/>
                <a:ea typeface="Spline Sans Bold" pitchFamily="34" charset="-122"/>
                <a:cs typeface="Arial" panose="020B0604020202020204" pitchFamily="34" charset="0"/>
              </a:rPr>
              <a:t>Не открывайте дверь</a:t>
            </a:r>
            <a:endParaRPr lang="en-US" sz="1550" dirty="0">
              <a:latin typeface="Arial" panose="020B0604020202020204" pitchFamily="34" charset="0"/>
              <a:cs typeface="Arial" panose="020B0604020202020204" pitchFamily="34" charset="0"/>
            </a:endParaRPr>
          </a:p>
        </p:txBody>
      </p:sp>
      <p:sp>
        <p:nvSpPr>
          <p:cNvPr id="7" name="Text 4"/>
          <p:cNvSpPr/>
          <p:nvPr/>
        </p:nvSpPr>
        <p:spPr>
          <a:xfrm>
            <a:off x="1820108" y="3903583"/>
            <a:ext cx="12173307" cy="291227"/>
          </a:xfrm>
          <a:prstGeom prst="rect">
            <a:avLst/>
          </a:prstGeom>
          <a:noFill/>
          <a:ln/>
        </p:spPr>
        <p:txBody>
          <a:bodyPr wrap="none" lIns="0" tIns="0" rIns="0" bIns="0" rtlCol="0" anchor="t"/>
          <a:lstStyle/>
          <a:p>
            <a:pPr marL="0" indent="0" algn="l">
              <a:lnSpc>
                <a:spcPts val="2250"/>
              </a:lnSpc>
              <a:buNone/>
            </a:pPr>
            <a:r>
              <a:rPr lang="en-US" sz="1400" dirty="0">
                <a:solidFill>
                  <a:srgbClr val="E0E4E6"/>
                </a:solidFill>
                <a:latin typeface="Arial" panose="020B0604020202020204" pitchFamily="34" charset="0"/>
                <a:ea typeface="Barlow" pitchFamily="34" charset="-122"/>
                <a:cs typeface="Arial" panose="020B0604020202020204" pitchFamily="34" charset="0"/>
              </a:rPr>
              <a:t>Не открывайте дверь незнакомым людям.</a:t>
            </a:r>
            <a:endParaRPr lang="en-US" sz="1400" dirty="0">
              <a:latin typeface="Arial" panose="020B0604020202020204" pitchFamily="34" charset="0"/>
              <a:cs typeface="Arial" panose="020B0604020202020204" pitchFamily="34" charset="0"/>
            </a:endParaRPr>
          </a:p>
        </p:txBody>
      </p:sp>
      <p:pic>
        <p:nvPicPr>
          <p:cNvPr id="8" name="Image 1" descr="preencoded.png"/>
          <p:cNvPicPr>
            <a:picLocks noChangeAspect="1"/>
          </p:cNvPicPr>
          <p:nvPr/>
        </p:nvPicPr>
        <p:blipFill>
          <a:blip r:embed="rId4"/>
          <a:stretch>
            <a:fillRect/>
          </a:stretch>
        </p:blipFill>
        <p:spPr>
          <a:xfrm>
            <a:off x="636984" y="4815840"/>
            <a:ext cx="910114" cy="1456134"/>
          </a:xfrm>
          <a:prstGeom prst="rect">
            <a:avLst/>
          </a:prstGeom>
        </p:spPr>
      </p:pic>
      <p:sp>
        <p:nvSpPr>
          <p:cNvPr id="9" name="Text 5"/>
          <p:cNvSpPr/>
          <p:nvPr/>
        </p:nvSpPr>
        <p:spPr>
          <a:xfrm>
            <a:off x="1820108" y="4997768"/>
            <a:ext cx="2341959" cy="252770"/>
          </a:xfrm>
          <a:prstGeom prst="rect">
            <a:avLst/>
          </a:prstGeom>
          <a:noFill/>
          <a:ln/>
        </p:spPr>
        <p:txBody>
          <a:bodyPr wrap="none" lIns="0" tIns="0" rIns="0" bIns="0" rtlCol="0" anchor="t"/>
          <a:lstStyle/>
          <a:p>
            <a:pPr marL="0" indent="0" algn="l">
              <a:lnSpc>
                <a:spcPts val="1950"/>
              </a:lnSpc>
              <a:buNone/>
            </a:pPr>
            <a:r>
              <a:rPr lang="en-US" sz="1550" b="1" dirty="0">
                <a:solidFill>
                  <a:srgbClr val="E0E4E6"/>
                </a:solidFill>
                <a:latin typeface="Arial" panose="020B0604020202020204" pitchFamily="34" charset="0"/>
                <a:ea typeface="Spline Sans Bold" pitchFamily="34" charset="-122"/>
                <a:cs typeface="Arial" panose="020B0604020202020204" pitchFamily="34" charset="0"/>
              </a:rPr>
              <a:t>Позвоните в полицию</a:t>
            </a:r>
            <a:endParaRPr lang="en-US" sz="1550" dirty="0">
              <a:latin typeface="Arial" panose="020B0604020202020204" pitchFamily="34" charset="0"/>
              <a:cs typeface="Arial" panose="020B0604020202020204" pitchFamily="34" charset="0"/>
            </a:endParaRPr>
          </a:p>
        </p:txBody>
      </p:sp>
      <p:sp>
        <p:nvSpPr>
          <p:cNvPr id="10" name="Text 6"/>
          <p:cNvSpPr/>
          <p:nvPr/>
        </p:nvSpPr>
        <p:spPr>
          <a:xfrm>
            <a:off x="1820108" y="5359717"/>
            <a:ext cx="12173307" cy="291227"/>
          </a:xfrm>
          <a:prstGeom prst="rect">
            <a:avLst/>
          </a:prstGeom>
          <a:noFill/>
          <a:ln/>
        </p:spPr>
        <p:txBody>
          <a:bodyPr wrap="none" lIns="0" tIns="0" rIns="0" bIns="0" rtlCol="0" anchor="t"/>
          <a:lstStyle/>
          <a:p>
            <a:pPr marL="0" indent="0" algn="l">
              <a:lnSpc>
                <a:spcPts val="2250"/>
              </a:lnSpc>
              <a:buNone/>
            </a:pPr>
            <a:r>
              <a:rPr lang="en-US" sz="1400" dirty="0">
                <a:solidFill>
                  <a:srgbClr val="E0E4E6"/>
                </a:solidFill>
                <a:latin typeface="Arial" panose="020B0604020202020204" pitchFamily="34" charset="0"/>
                <a:ea typeface="Barlow" pitchFamily="34" charset="-122"/>
                <a:cs typeface="Arial" panose="020B0604020202020204" pitchFamily="34" charset="0"/>
              </a:rPr>
              <a:t>Если вы уверены, что это не друг или родственник, свяжитесь с полицией по номеру 102.</a:t>
            </a:r>
            <a:endParaRPr lang="en-US" sz="1400" dirty="0">
              <a:latin typeface="Arial" panose="020B0604020202020204" pitchFamily="34" charset="0"/>
              <a:cs typeface="Arial" panose="020B0604020202020204" pitchFamily="34" charset="0"/>
            </a:endParaRPr>
          </a:p>
        </p:txBody>
      </p:sp>
      <p:pic>
        <p:nvPicPr>
          <p:cNvPr id="11" name="Image 2" descr="preencoded.png"/>
          <p:cNvPicPr>
            <a:picLocks noChangeAspect="1"/>
          </p:cNvPicPr>
          <p:nvPr/>
        </p:nvPicPr>
        <p:blipFill>
          <a:blip r:embed="rId5"/>
          <a:stretch>
            <a:fillRect/>
          </a:stretch>
        </p:blipFill>
        <p:spPr>
          <a:xfrm>
            <a:off x="636984" y="6271974"/>
            <a:ext cx="910114" cy="1456134"/>
          </a:xfrm>
          <a:prstGeom prst="rect">
            <a:avLst/>
          </a:prstGeom>
        </p:spPr>
      </p:pic>
      <p:sp>
        <p:nvSpPr>
          <p:cNvPr id="12" name="Text 7"/>
          <p:cNvSpPr/>
          <p:nvPr/>
        </p:nvSpPr>
        <p:spPr>
          <a:xfrm>
            <a:off x="1820108" y="6453902"/>
            <a:ext cx="2448282" cy="252770"/>
          </a:xfrm>
          <a:prstGeom prst="rect">
            <a:avLst/>
          </a:prstGeom>
          <a:noFill/>
          <a:ln/>
        </p:spPr>
        <p:txBody>
          <a:bodyPr wrap="none" lIns="0" tIns="0" rIns="0" bIns="0" rtlCol="0" anchor="t"/>
          <a:lstStyle/>
          <a:p>
            <a:pPr marL="0" indent="0" algn="l">
              <a:lnSpc>
                <a:spcPts val="1950"/>
              </a:lnSpc>
              <a:buNone/>
            </a:pPr>
            <a:r>
              <a:rPr lang="en-US" sz="1550" b="1" dirty="0">
                <a:solidFill>
                  <a:srgbClr val="E0E4E6"/>
                </a:solidFill>
                <a:latin typeface="Arial" panose="020B0604020202020204" pitchFamily="34" charset="0"/>
                <a:ea typeface="Spline Sans Bold" pitchFamily="34" charset="-122"/>
                <a:cs typeface="Arial" panose="020B0604020202020204" pitchFamily="34" charset="0"/>
              </a:rPr>
              <a:t>Не вступайте в контакт</a:t>
            </a:r>
            <a:endParaRPr lang="en-US" sz="1550" dirty="0">
              <a:latin typeface="Arial" panose="020B0604020202020204" pitchFamily="34" charset="0"/>
              <a:cs typeface="Arial" panose="020B0604020202020204" pitchFamily="34" charset="0"/>
            </a:endParaRPr>
          </a:p>
        </p:txBody>
      </p:sp>
      <p:sp>
        <p:nvSpPr>
          <p:cNvPr id="13" name="Text 8"/>
          <p:cNvSpPr/>
          <p:nvPr/>
        </p:nvSpPr>
        <p:spPr>
          <a:xfrm>
            <a:off x="1820108" y="6815852"/>
            <a:ext cx="12173307" cy="291227"/>
          </a:xfrm>
          <a:prstGeom prst="rect">
            <a:avLst/>
          </a:prstGeom>
          <a:noFill/>
          <a:ln/>
        </p:spPr>
        <p:txBody>
          <a:bodyPr wrap="none" lIns="0" tIns="0" rIns="0" bIns="0" rtlCol="0" anchor="t"/>
          <a:lstStyle/>
          <a:p>
            <a:pPr marL="0" indent="0" algn="l">
              <a:lnSpc>
                <a:spcPts val="2250"/>
              </a:lnSpc>
              <a:buNone/>
            </a:pPr>
            <a:r>
              <a:rPr lang="en-US" sz="1400" dirty="0">
                <a:solidFill>
                  <a:srgbClr val="E0E4E6"/>
                </a:solidFill>
                <a:latin typeface="Arial" panose="020B0604020202020204" pitchFamily="34" charset="0"/>
                <a:ea typeface="Barlow" pitchFamily="34" charset="-122"/>
                <a:cs typeface="Arial" panose="020B0604020202020204" pitchFamily="34" charset="0"/>
              </a:rPr>
              <a:t>Не вступайте в конфликт с преступником, если это опасно.</a:t>
            </a:r>
            <a:endParaRPr lang="en-US"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F9CD68F-5849-4225-AD12-352FCC799EC6}"/>
              </a:ext>
            </a:extLst>
          </p:cNvPr>
          <p:cNvSpPr txBox="1"/>
          <p:nvPr/>
        </p:nvSpPr>
        <p:spPr>
          <a:xfrm>
            <a:off x="12779815" y="108858"/>
            <a:ext cx="1723549" cy="369332"/>
          </a:xfrm>
          <a:prstGeom prst="rect">
            <a:avLst/>
          </a:prstGeom>
          <a:noFill/>
        </p:spPr>
        <p:txBody>
          <a:bodyPr wrap="none" rtlCol="0">
            <a:spAutoFit/>
          </a:bodyPr>
          <a:lstStyle/>
          <a:p>
            <a:r>
              <a:rPr lang="en-US" u="sng" dirty="0">
                <a:solidFill>
                  <a:schemeClr val="bg1">
                    <a:alpha val="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newUROKI.net</a:t>
            </a:r>
            <a:endParaRPr lang="ru-RU" dirty="0">
              <a:solidFill>
                <a:schemeClr val="bg1">
                  <a:alpha val="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6882" y="778907"/>
            <a:ext cx="13096637" cy="1217295"/>
          </a:xfrm>
          <a:prstGeom prst="rect">
            <a:avLst/>
          </a:prstGeom>
          <a:noFill/>
          <a:ln/>
        </p:spPr>
        <p:txBody>
          <a:bodyPr wrap="square" lIns="0" tIns="0" rIns="0" bIns="0" rtlCol="0" anchor="t"/>
          <a:lstStyle/>
          <a:p>
            <a:pPr marL="0" indent="0">
              <a:lnSpc>
                <a:spcPts val="4750"/>
              </a:lnSpc>
              <a:buNone/>
            </a:pPr>
            <a:r>
              <a:rPr lang="en-US" sz="3800" b="1" dirty="0">
                <a:solidFill>
                  <a:srgbClr val="F0FCFF"/>
                </a:solidFill>
                <a:latin typeface="Arial" panose="020B0604020202020204" pitchFamily="34" charset="0"/>
                <a:ea typeface="Spline Sans Bold" pitchFamily="34" charset="-122"/>
                <a:cs typeface="Arial" panose="020B0604020202020204" pitchFamily="34" charset="0"/>
              </a:rPr>
              <a:t>Психологические аспекты поведения в криминальных ситуациях</a:t>
            </a:r>
            <a:endParaRPr lang="en-US" sz="3800" dirty="0">
              <a:latin typeface="Arial" panose="020B0604020202020204" pitchFamily="34" charset="0"/>
              <a:cs typeface="Arial" panose="020B0604020202020204" pitchFamily="34" charset="0"/>
            </a:endParaRPr>
          </a:p>
        </p:txBody>
      </p:sp>
      <p:sp>
        <p:nvSpPr>
          <p:cNvPr id="3" name="Text 1"/>
          <p:cNvSpPr/>
          <p:nvPr/>
        </p:nvSpPr>
        <p:spPr>
          <a:xfrm>
            <a:off x="766882" y="2324814"/>
            <a:ext cx="13096637" cy="701040"/>
          </a:xfrm>
          <a:prstGeom prst="rect">
            <a:avLst/>
          </a:prstGeom>
          <a:noFill/>
          <a:ln/>
        </p:spPr>
        <p:txBody>
          <a:bodyPr wrap="squar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В криминальных ситуациях важно сохранять спокойствие, оценить ситуацию и действовать рационально. Страх и паника могут оказаться серьезным препятствием, поэтому важно научиться контролировать свои эмоции.</a:t>
            </a:r>
            <a:endParaRPr lang="en-US" sz="1700" dirty="0">
              <a:latin typeface="Arial" panose="020B0604020202020204" pitchFamily="34" charset="0"/>
              <a:cs typeface="Arial" panose="020B0604020202020204" pitchFamily="34" charset="0"/>
            </a:endParaRPr>
          </a:p>
        </p:txBody>
      </p:sp>
      <p:sp>
        <p:nvSpPr>
          <p:cNvPr id="4" name="Text 2"/>
          <p:cNvSpPr/>
          <p:nvPr/>
        </p:nvSpPr>
        <p:spPr>
          <a:xfrm>
            <a:off x="766882" y="3272314"/>
            <a:ext cx="13096637" cy="701040"/>
          </a:xfrm>
          <a:prstGeom prst="rect">
            <a:avLst/>
          </a:prstGeom>
          <a:noFill/>
          <a:ln/>
        </p:spPr>
        <p:txBody>
          <a:bodyPr wrap="squar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Вспомните правила безопасного поведения, которые мы обсуждали. Если вам угрожают, не вступайте в конфликт, не пытайтесь сопротивляться, если это опасно. Постарайтесь сделать все возможное, чтобы сохранить себя в безопасности.</a:t>
            </a:r>
            <a:endParaRPr lang="en-US" sz="1700" dirty="0">
              <a:latin typeface="Arial" panose="020B0604020202020204" pitchFamily="34" charset="0"/>
              <a:cs typeface="Arial" panose="020B0604020202020204" pitchFamily="34" charset="0"/>
            </a:endParaRPr>
          </a:p>
        </p:txBody>
      </p:sp>
      <p:sp>
        <p:nvSpPr>
          <p:cNvPr id="5" name="Shape 3"/>
          <p:cNvSpPr/>
          <p:nvPr/>
        </p:nvSpPr>
        <p:spPr>
          <a:xfrm>
            <a:off x="766882" y="4219813"/>
            <a:ext cx="13096637" cy="3230880"/>
          </a:xfrm>
          <a:prstGeom prst="roundRect">
            <a:avLst>
              <a:gd name="adj" fmla="val 10173"/>
            </a:avLst>
          </a:prstGeom>
          <a:noFill/>
          <a:ln w="7620">
            <a:solidFill>
              <a:srgbClr val="FFFFFF">
                <a:alpha val="24000"/>
              </a:srgbClr>
            </a:solidFill>
            <a:prstDash val="solid"/>
          </a:ln>
        </p:spPr>
      </p:sp>
      <p:sp>
        <p:nvSpPr>
          <p:cNvPr id="6" name="Shape 4"/>
          <p:cNvSpPr/>
          <p:nvPr/>
        </p:nvSpPr>
        <p:spPr>
          <a:xfrm>
            <a:off x="774502" y="4227433"/>
            <a:ext cx="13081397" cy="628650"/>
          </a:xfrm>
          <a:prstGeom prst="rect">
            <a:avLst/>
          </a:prstGeom>
          <a:solidFill>
            <a:srgbClr val="FFFFFF">
              <a:alpha val="4000"/>
            </a:srgbClr>
          </a:solidFill>
          <a:ln/>
        </p:spPr>
      </p:sp>
      <p:sp>
        <p:nvSpPr>
          <p:cNvPr id="7" name="Text 5"/>
          <p:cNvSpPr/>
          <p:nvPr/>
        </p:nvSpPr>
        <p:spPr>
          <a:xfrm>
            <a:off x="993577" y="4366498"/>
            <a:ext cx="6098738" cy="350520"/>
          </a:xfrm>
          <a:prstGeom prst="rect">
            <a:avLst/>
          </a:prstGeom>
          <a:noFill/>
          <a:ln/>
        </p:spPr>
        <p:txBody>
          <a:bodyPr wrap="non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Сохраняйте спокойствие</a:t>
            </a:r>
            <a:endParaRPr lang="en-US" sz="1700" dirty="0">
              <a:latin typeface="Arial" panose="020B0604020202020204" pitchFamily="34" charset="0"/>
              <a:cs typeface="Arial" panose="020B0604020202020204" pitchFamily="34" charset="0"/>
            </a:endParaRPr>
          </a:p>
        </p:txBody>
      </p:sp>
      <p:sp>
        <p:nvSpPr>
          <p:cNvPr id="8" name="Text 6"/>
          <p:cNvSpPr/>
          <p:nvPr/>
        </p:nvSpPr>
        <p:spPr>
          <a:xfrm>
            <a:off x="7538085" y="4366498"/>
            <a:ext cx="6098738" cy="350520"/>
          </a:xfrm>
          <a:prstGeom prst="rect">
            <a:avLst/>
          </a:prstGeom>
          <a:noFill/>
          <a:ln/>
        </p:spPr>
        <p:txBody>
          <a:bodyPr wrap="non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Не поддавайтесь страху и панике.</a:t>
            </a:r>
            <a:endParaRPr lang="en-US" sz="1700" dirty="0">
              <a:latin typeface="Arial" panose="020B0604020202020204" pitchFamily="34" charset="0"/>
              <a:cs typeface="Arial" panose="020B0604020202020204" pitchFamily="34" charset="0"/>
            </a:endParaRPr>
          </a:p>
        </p:txBody>
      </p:sp>
      <p:sp>
        <p:nvSpPr>
          <p:cNvPr id="9" name="Shape 7"/>
          <p:cNvSpPr/>
          <p:nvPr/>
        </p:nvSpPr>
        <p:spPr>
          <a:xfrm>
            <a:off x="774502" y="4856083"/>
            <a:ext cx="13081397" cy="979170"/>
          </a:xfrm>
          <a:prstGeom prst="rect">
            <a:avLst/>
          </a:prstGeom>
          <a:solidFill>
            <a:srgbClr val="000000">
              <a:alpha val="4000"/>
            </a:srgbClr>
          </a:solidFill>
          <a:ln/>
        </p:spPr>
      </p:sp>
      <p:sp>
        <p:nvSpPr>
          <p:cNvPr id="10" name="Text 8"/>
          <p:cNvSpPr/>
          <p:nvPr/>
        </p:nvSpPr>
        <p:spPr>
          <a:xfrm>
            <a:off x="993577" y="4995148"/>
            <a:ext cx="6098738" cy="350520"/>
          </a:xfrm>
          <a:prstGeom prst="rect">
            <a:avLst/>
          </a:prstGeom>
          <a:noFill/>
          <a:ln/>
        </p:spPr>
        <p:txBody>
          <a:bodyPr wrap="non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Оцените ситуацию</a:t>
            </a:r>
            <a:endParaRPr lang="en-US" sz="1700" dirty="0">
              <a:latin typeface="Arial" panose="020B0604020202020204" pitchFamily="34" charset="0"/>
              <a:cs typeface="Arial" panose="020B0604020202020204" pitchFamily="34" charset="0"/>
            </a:endParaRPr>
          </a:p>
        </p:txBody>
      </p:sp>
      <p:sp>
        <p:nvSpPr>
          <p:cNvPr id="11" name="Text 9"/>
          <p:cNvSpPr/>
          <p:nvPr/>
        </p:nvSpPr>
        <p:spPr>
          <a:xfrm>
            <a:off x="7538085" y="4995148"/>
            <a:ext cx="6098738" cy="701040"/>
          </a:xfrm>
          <a:prstGeom prst="rect">
            <a:avLst/>
          </a:prstGeom>
          <a:noFill/>
          <a:ln/>
        </p:spPr>
        <p:txBody>
          <a:bodyPr wrap="squar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Попытайтесь определить, что происходит и что нужно делать.</a:t>
            </a:r>
            <a:endParaRPr lang="en-US" sz="1700" dirty="0">
              <a:latin typeface="Arial" panose="020B0604020202020204" pitchFamily="34" charset="0"/>
              <a:cs typeface="Arial" panose="020B0604020202020204" pitchFamily="34" charset="0"/>
            </a:endParaRPr>
          </a:p>
        </p:txBody>
      </p:sp>
      <p:sp>
        <p:nvSpPr>
          <p:cNvPr id="12" name="Shape 10"/>
          <p:cNvSpPr/>
          <p:nvPr/>
        </p:nvSpPr>
        <p:spPr>
          <a:xfrm>
            <a:off x="774502" y="5835253"/>
            <a:ext cx="13081397" cy="979170"/>
          </a:xfrm>
          <a:prstGeom prst="rect">
            <a:avLst/>
          </a:prstGeom>
          <a:solidFill>
            <a:srgbClr val="FFFFFF">
              <a:alpha val="4000"/>
            </a:srgbClr>
          </a:solidFill>
          <a:ln/>
        </p:spPr>
      </p:sp>
      <p:sp>
        <p:nvSpPr>
          <p:cNvPr id="13" name="Text 11"/>
          <p:cNvSpPr/>
          <p:nvPr/>
        </p:nvSpPr>
        <p:spPr>
          <a:xfrm>
            <a:off x="993577" y="5974318"/>
            <a:ext cx="6098738" cy="350520"/>
          </a:xfrm>
          <a:prstGeom prst="rect">
            <a:avLst/>
          </a:prstGeom>
          <a:noFill/>
          <a:ln/>
        </p:spPr>
        <p:txBody>
          <a:bodyPr wrap="non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Действуйте рационально</a:t>
            </a:r>
            <a:endParaRPr lang="en-US" sz="1700" dirty="0">
              <a:latin typeface="Arial" panose="020B0604020202020204" pitchFamily="34" charset="0"/>
              <a:cs typeface="Arial" panose="020B0604020202020204" pitchFamily="34" charset="0"/>
            </a:endParaRPr>
          </a:p>
        </p:txBody>
      </p:sp>
      <p:sp>
        <p:nvSpPr>
          <p:cNvPr id="14" name="Text 12"/>
          <p:cNvSpPr/>
          <p:nvPr/>
        </p:nvSpPr>
        <p:spPr>
          <a:xfrm>
            <a:off x="7538085" y="5974318"/>
            <a:ext cx="6098738" cy="701040"/>
          </a:xfrm>
          <a:prstGeom prst="rect">
            <a:avLst/>
          </a:prstGeom>
          <a:noFill/>
          <a:ln/>
        </p:spPr>
        <p:txBody>
          <a:bodyPr wrap="squar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Не делайте поспешных выводов и не принимайте поспешных решений.</a:t>
            </a:r>
            <a:endParaRPr lang="en-US" sz="1700" dirty="0">
              <a:latin typeface="Arial" panose="020B0604020202020204" pitchFamily="34" charset="0"/>
              <a:cs typeface="Arial" panose="020B0604020202020204" pitchFamily="34" charset="0"/>
            </a:endParaRPr>
          </a:p>
        </p:txBody>
      </p:sp>
      <p:sp>
        <p:nvSpPr>
          <p:cNvPr id="15" name="Shape 13"/>
          <p:cNvSpPr/>
          <p:nvPr/>
        </p:nvSpPr>
        <p:spPr>
          <a:xfrm>
            <a:off x="774502" y="6814423"/>
            <a:ext cx="13081397" cy="628650"/>
          </a:xfrm>
          <a:prstGeom prst="rect">
            <a:avLst/>
          </a:prstGeom>
          <a:solidFill>
            <a:srgbClr val="000000">
              <a:alpha val="4000"/>
            </a:srgbClr>
          </a:solidFill>
          <a:ln/>
        </p:spPr>
      </p:sp>
      <p:sp>
        <p:nvSpPr>
          <p:cNvPr id="16" name="Text 14"/>
          <p:cNvSpPr/>
          <p:nvPr/>
        </p:nvSpPr>
        <p:spPr>
          <a:xfrm>
            <a:off x="993577" y="6953488"/>
            <a:ext cx="6098738" cy="350520"/>
          </a:xfrm>
          <a:prstGeom prst="rect">
            <a:avLst/>
          </a:prstGeom>
          <a:noFill/>
          <a:ln/>
        </p:spPr>
        <p:txBody>
          <a:bodyPr wrap="non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Используйте правила безопасного поведения</a:t>
            </a:r>
            <a:endParaRPr lang="en-US" sz="1700" dirty="0">
              <a:latin typeface="Arial" panose="020B0604020202020204" pitchFamily="34" charset="0"/>
              <a:cs typeface="Arial" panose="020B0604020202020204" pitchFamily="34" charset="0"/>
            </a:endParaRPr>
          </a:p>
        </p:txBody>
      </p:sp>
      <p:sp>
        <p:nvSpPr>
          <p:cNvPr id="17" name="Text 15"/>
          <p:cNvSpPr/>
          <p:nvPr/>
        </p:nvSpPr>
        <p:spPr>
          <a:xfrm>
            <a:off x="7538085" y="6953488"/>
            <a:ext cx="6098738" cy="350520"/>
          </a:xfrm>
          <a:prstGeom prst="rect">
            <a:avLst/>
          </a:prstGeom>
          <a:noFill/>
          <a:ln/>
        </p:spPr>
        <p:txBody>
          <a:bodyPr wrap="none" lIns="0" tIns="0" rIns="0" bIns="0" rtlCol="0" anchor="t"/>
          <a:lstStyle/>
          <a:p>
            <a:pPr marL="0" indent="0">
              <a:lnSpc>
                <a:spcPts val="2750"/>
              </a:lnSpc>
              <a:buNone/>
            </a:pPr>
            <a:r>
              <a:rPr lang="en-US" sz="1700" dirty="0">
                <a:solidFill>
                  <a:srgbClr val="E0E4E6"/>
                </a:solidFill>
                <a:latin typeface="Arial" panose="020B0604020202020204" pitchFamily="34" charset="0"/>
                <a:ea typeface="Barlow" pitchFamily="34" charset="-122"/>
                <a:cs typeface="Arial" panose="020B0604020202020204" pitchFamily="34" charset="0"/>
              </a:rPr>
              <a:t>Вспомните о том, что мы обсуждали на уроке.</a:t>
            </a:r>
            <a:endParaRPr lang="en-US" sz="17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D228F22-F06D-4F2E-A27C-DFE15DFF3609}"/>
              </a:ext>
            </a:extLst>
          </p:cNvPr>
          <p:cNvSpPr txBox="1"/>
          <p:nvPr/>
        </p:nvSpPr>
        <p:spPr>
          <a:xfrm>
            <a:off x="12779815" y="108858"/>
            <a:ext cx="1723549" cy="369332"/>
          </a:xfrm>
          <a:prstGeom prst="rect">
            <a:avLst/>
          </a:prstGeom>
          <a:noFill/>
        </p:spPr>
        <p:txBody>
          <a:bodyPr wrap="none" rtlCol="0">
            <a:spAutoFit/>
          </a:bodyPr>
          <a:lstStyle/>
          <a:p>
            <a:r>
              <a:rPr lang="en-US" u="sng" dirty="0">
                <a:solidFill>
                  <a:schemeClr val="bg1">
                    <a:alpha val="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newUROKI.net</a:t>
            </a:r>
            <a:endParaRPr lang="ru-RU" dirty="0">
              <a:solidFill>
                <a:schemeClr val="bg1">
                  <a:alpha val="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89346"/>
          </a:xfrm>
          <a:prstGeom prst="rect">
            <a:avLst/>
          </a:prstGeom>
        </p:spPr>
      </p:pic>
      <p:sp>
        <p:nvSpPr>
          <p:cNvPr id="3" name="Text 0"/>
          <p:cNvSpPr/>
          <p:nvPr/>
        </p:nvSpPr>
        <p:spPr>
          <a:xfrm>
            <a:off x="669012" y="2937986"/>
            <a:ext cx="11583352" cy="531019"/>
          </a:xfrm>
          <a:prstGeom prst="rect">
            <a:avLst/>
          </a:prstGeom>
          <a:noFill/>
          <a:ln/>
        </p:spPr>
        <p:txBody>
          <a:bodyPr wrap="none" lIns="0" tIns="0" rIns="0" bIns="0" rtlCol="0" anchor="t"/>
          <a:lstStyle/>
          <a:p>
            <a:pPr marL="0" indent="0">
              <a:lnSpc>
                <a:spcPts val="4150"/>
              </a:lnSpc>
              <a:buNone/>
            </a:pPr>
            <a:r>
              <a:rPr lang="en-US" sz="3300" b="1" dirty="0">
                <a:solidFill>
                  <a:srgbClr val="F0FCFF"/>
                </a:solidFill>
                <a:latin typeface="Arial" panose="020B0604020202020204" pitchFamily="34" charset="0"/>
                <a:ea typeface="Spline Sans Bold" pitchFamily="34" charset="-122"/>
                <a:cs typeface="Arial" panose="020B0604020202020204" pitchFamily="34" charset="0"/>
              </a:rPr>
              <a:t>Правовые аспекты самообороны и защиты жилища</a:t>
            </a:r>
            <a:endParaRPr lang="en-US" sz="3300" dirty="0">
              <a:latin typeface="Arial" panose="020B0604020202020204" pitchFamily="34" charset="0"/>
              <a:cs typeface="Arial" panose="020B0604020202020204" pitchFamily="34" charset="0"/>
            </a:endParaRPr>
          </a:p>
        </p:txBody>
      </p:sp>
      <p:sp>
        <p:nvSpPr>
          <p:cNvPr id="4" name="Text 1"/>
          <p:cNvSpPr/>
          <p:nvPr/>
        </p:nvSpPr>
        <p:spPr>
          <a:xfrm>
            <a:off x="669012" y="3755708"/>
            <a:ext cx="13292376" cy="611505"/>
          </a:xfrm>
          <a:prstGeom prst="rect">
            <a:avLst/>
          </a:prstGeom>
          <a:noFill/>
          <a:ln/>
        </p:spPr>
        <p:txBody>
          <a:bodyPr wrap="square" lIns="0" tIns="0" rIns="0" bIns="0" rtlCol="0" anchor="t"/>
          <a:lstStyle/>
          <a:p>
            <a:pPr marL="0" indent="0">
              <a:lnSpc>
                <a:spcPts val="2400"/>
              </a:lnSpc>
              <a:buNone/>
            </a:pPr>
            <a:r>
              <a:rPr lang="en-US" sz="1500" dirty="0">
                <a:solidFill>
                  <a:srgbClr val="E0E4E6"/>
                </a:solidFill>
                <a:latin typeface="Arial" panose="020B0604020202020204" pitchFamily="34" charset="0"/>
                <a:ea typeface="Barlow" pitchFamily="34" charset="-122"/>
                <a:cs typeface="Arial" panose="020B0604020202020204" pitchFamily="34" charset="0"/>
              </a:rPr>
              <a:t>Закон позволяет нам защищать себя от нападения, но только в пределе необходимой самообороны. Это означает, что мы можем использовать силу, но только для отражения агрессии и предотвращения угрозы нашему здоровью или жизни.</a:t>
            </a:r>
            <a:endParaRPr lang="en-US" sz="1500" dirty="0">
              <a:latin typeface="Arial" panose="020B0604020202020204" pitchFamily="34" charset="0"/>
              <a:cs typeface="Arial" panose="020B0604020202020204" pitchFamily="34" charset="0"/>
            </a:endParaRPr>
          </a:p>
        </p:txBody>
      </p:sp>
      <p:sp>
        <p:nvSpPr>
          <p:cNvPr id="5" name="Text 2"/>
          <p:cNvSpPr/>
          <p:nvPr/>
        </p:nvSpPr>
        <p:spPr>
          <a:xfrm>
            <a:off x="669012" y="4582239"/>
            <a:ext cx="13292376" cy="917258"/>
          </a:xfrm>
          <a:prstGeom prst="rect">
            <a:avLst/>
          </a:prstGeom>
          <a:noFill/>
          <a:ln/>
        </p:spPr>
        <p:txBody>
          <a:bodyPr wrap="square" lIns="0" tIns="0" rIns="0" bIns="0" rtlCol="0" anchor="t"/>
          <a:lstStyle/>
          <a:p>
            <a:pPr marL="0" indent="0">
              <a:lnSpc>
                <a:spcPts val="2400"/>
              </a:lnSpc>
              <a:buNone/>
            </a:pPr>
            <a:r>
              <a:rPr lang="en-US" sz="1500" dirty="0">
                <a:solidFill>
                  <a:srgbClr val="E0E4E6"/>
                </a:solidFill>
                <a:latin typeface="Arial" panose="020B0604020202020204" pitchFamily="34" charset="0"/>
                <a:ea typeface="Barlow" pitchFamily="34" charset="-122"/>
                <a:cs typeface="Arial" panose="020B0604020202020204" pitchFamily="34" charset="0"/>
              </a:rPr>
              <a:t>Также закон позволяет нам защищать свое жилище. Мы имеем право использовать силу для предотвращения незаконного проникновения в наш дом. Однако, важно помнить, что применение силы должно быть пропорциональным угрозе, и не должно приводить к несоразмерному ущербу для нападающего.</a:t>
            </a:r>
            <a:endParaRPr lang="en-US" sz="1500" dirty="0">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4"/>
          <a:stretch>
            <a:fillRect/>
          </a:stretch>
        </p:blipFill>
        <p:spPr>
          <a:xfrm>
            <a:off x="669012" y="5714524"/>
            <a:ext cx="477798" cy="477798"/>
          </a:xfrm>
          <a:prstGeom prst="rect">
            <a:avLst/>
          </a:prstGeom>
        </p:spPr>
      </p:pic>
      <p:sp>
        <p:nvSpPr>
          <p:cNvPr id="7" name="Text 3"/>
          <p:cNvSpPr/>
          <p:nvPr/>
        </p:nvSpPr>
        <p:spPr>
          <a:xfrm>
            <a:off x="669012" y="6383417"/>
            <a:ext cx="2123837" cy="265509"/>
          </a:xfrm>
          <a:prstGeom prst="rect">
            <a:avLst/>
          </a:prstGeom>
          <a:noFill/>
          <a:ln/>
        </p:spPr>
        <p:txBody>
          <a:bodyPr wrap="none" lIns="0" tIns="0" rIns="0" bIns="0" rtlCol="0" anchor="t"/>
          <a:lstStyle/>
          <a:p>
            <a:pPr marL="0" indent="0" algn="l">
              <a:lnSpc>
                <a:spcPts val="2050"/>
              </a:lnSpc>
              <a:buNone/>
            </a:pPr>
            <a:r>
              <a:rPr lang="en-US" sz="1650" b="1" dirty="0">
                <a:solidFill>
                  <a:srgbClr val="E0E4E6"/>
                </a:solidFill>
                <a:latin typeface="Arial" panose="020B0604020202020204" pitchFamily="34" charset="0"/>
                <a:ea typeface="Spline Sans Bold" pitchFamily="34" charset="-122"/>
                <a:cs typeface="Arial" panose="020B0604020202020204" pitchFamily="34" charset="0"/>
              </a:rPr>
              <a:t>Самооборона</a:t>
            </a:r>
            <a:endParaRPr lang="en-US" sz="1650" dirty="0">
              <a:latin typeface="Arial" panose="020B0604020202020204" pitchFamily="34" charset="0"/>
              <a:cs typeface="Arial" panose="020B0604020202020204" pitchFamily="34" charset="0"/>
            </a:endParaRPr>
          </a:p>
        </p:txBody>
      </p:sp>
      <p:sp>
        <p:nvSpPr>
          <p:cNvPr id="8" name="Text 4"/>
          <p:cNvSpPr/>
          <p:nvPr/>
        </p:nvSpPr>
        <p:spPr>
          <a:xfrm>
            <a:off x="669012" y="6763583"/>
            <a:ext cx="4239578" cy="917258"/>
          </a:xfrm>
          <a:prstGeom prst="rect">
            <a:avLst/>
          </a:prstGeom>
          <a:noFill/>
          <a:ln/>
        </p:spPr>
        <p:txBody>
          <a:bodyPr wrap="square" lIns="0" tIns="0" rIns="0" bIns="0" rtlCol="0" anchor="t"/>
          <a:lstStyle/>
          <a:p>
            <a:pPr marL="0" indent="0" algn="l">
              <a:lnSpc>
                <a:spcPts val="2400"/>
              </a:lnSpc>
              <a:buNone/>
            </a:pPr>
            <a:r>
              <a:rPr lang="en-US" sz="1500" dirty="0">
                <a:solidFill>
                  <a:srgbClr val="E0E4E6"/>
                </a:solidFill>
                <a:latin typeface="Arial" panose="020B0604020202020204" pitchFamily="34" charset="0"/>
                <a:ea typeface="Barlow" pitchFamily="34" charset="-122"/>
                <a:cs typeface="Arial" panose="020B0604020202020204" pitchFamily="34" charset="0"/>
              </a:rPr>
              <a:t>Закон позволяет нам защищать себя от нападения, но только в пределе необходимой самообороны.</a:t>
            </a:r>
            <a:endParaRPr lang="en-US" sz="1500" dirty="0">
              <a:latin typeface="Arial" panose="020B0604020202020204" pitchFamily="34" charset="0"/>
              <a:cs typeface="Arial" panose="020B0604020202020204" pitchFamily="34" charset="0"/>
            </a:endParaRPr>
          </a:p>
        </p:txBody>
      </p:sp>
      <p:pic>
        <p:nvPicPr>
          <p:cNvPr id="9" name="Image 2" descr="preencoded.png"/>
          <p:cNvPicPr>
            <a:picLocks noChangeAspect="1"/>
          </p:cNvPicPr>
          <p:nvPr/>
        </p:nvPicPr>
        <p:blipFill>
          <a:blip r:embed="rId5"/>
          <a:stretch>
            <a:fillRect/>
          </a:stretch>
        </p:blipFill>
        <p:spPr>
          <a:xfrm>
            <a:off x="5195292" y="5714524"/>
            <a:ext cx="477798" cy="477798"/>
          </a:xfrm>
          <a:prstGeom prst="rect">
            <a:avLst/>
          </a:prstGeom>
        </p:spPr>
      </p:pic>
      <p:sp>
        <p:nvSpPr>
          <p:cNvPr id="10" name="Text 5"/>
          <p:cNvSpPr/>
          <p:nvPr/>
        </p:nvSpPr>
        <p:spPr>
          <a:xfrm>
            <a:off x="5195292" y="6383417"/>
            <a:ext cx="2123837" cy="265509"/>
          </a:xfrm>
          <a:prstGeom prst="rect">
            <a:avLst/>
          </a:prstGeom>
          <a:noFill/>
          <a:ln/>
        </p:spPr>
        <p:txBody>
          <a:bodyPr wrap="none" lIns="0" tIns="0" rIns="0" bIns="0" rtlCol="0" anchor="t"/>
          <a:lstStyle/>
          <a:p>
            <a:pPr marL="0" indent="0" algn="l">
              <a:lnSpc>
                <a:spcPts val="2050"/>
              </a:lnSpc>
              <a:buNone/>
            </a:pPr>
            <a:r>
              <a:rPr lang="en-US" sz="1650" b="1" dirty="0">
                <a:solidFill>
                  <a:srgbClr val="E0E4E6"/>
                </a:solidFill>
                <a:latin typeface="Arial" panose="020B0604020202020204" pitchFamily="34" charset="0"/>
                <a:ea typeface="Spline Sans Bold" pitchFamily="34" charset="-122"/>
                <a:cs typeface="Arial" panose="020B0604020202020204" pitchFamily="34" charset="0"/>
              </a:rPr>
              <a:t>Защита жилища</a:t>
            </a:r>
            <a:endParaRPr lang="en-US" sz="1650" dirty="0">
              <a:latin typeface="Arial" panose="020B0604020202020204" pitchFamily="34" charset="0"/>
              <a:cs typeface="Arial" panose="020B0604020202020204" pitchFamily="34" charset="0"/>
            </a:endParaRPr>
          </a:p>
        </p:txBody>
      </p:sp>
      <p:sp>
        <p:nvSpPr>
          <p:cNvPr id="11" name="Text 6"/>
          <p:cNvSpPr/>
          <p:nvPr/>
        </p:nvSpPr>
        <p:spPr>
          <a:xfrm>
            <a:off x="5195292" y="6763583"/>
            <a:ext cx="4239697" cy="917258"/>
          </a:xfrm>
          <a:prstGeom prst="rect">
            <a:avLst/>
          </a:prstGeom>
          <a:noFill/>
          <a:ln/>
        </p:spPr>
        <p:txBody>
          <a:bodyPr wrap="square" lIns="0" tIns="0" rIns="0" bIns="0" rtlCol="0" anchor="t"/>
          <a:lstStyle/>
          <a:p>
            <a:pPr marL="0" indent="0" algn="l">
              <a:lnSpc>
                <a:spcPts val="2400"/>
              </a:lnSpc>
              <a:buNone/>
            </a:pPr>
            <a:r>
              <a:rPr lang="en-US" sz="1500" dirty="0">
                <a:solidFill>
                  <a:srgbClr val="E0E4E6"/>
                </a:solidFill>
                <a:latin typeface="Arial" panose="020B0604020202020204" pitchFamily="34" charset="0"/>
                <a:ea typeface="Barlow" pitchFamily="34" charset="-122"/>
                <a:cs typeface="Arial" panose="020B0604020202020204" pitchFamily="34" charset="0"/>
              </a:rPr>
              <a:t>Мы имеем право использовать силу для предотвращения незаконного проникновения в наш дом.</a:t>
            </a:r>
            <a:endParaRPr lang="en-US" sz="1500" dirty="0">
              <a:latin typeface="Arial" panose="020B0604020202020204" pitchFamily="34" charset="0"/>
              <a:cs typeface="Arial" panose="020B0604020202020204" pitchFamily="34" charset="0"/>
            </a:endParaRPr>
          </a:p>
        </p:txBody>
      </p:sp>
      <p:pic>
        <p:nvPicPr>
          <p:cNvPr id="12" name="Image 3" descr="preencoded.png"/>
          <p:cNvPicPr>
            <a:picLocks noChangeAspect="1"/>
          </p:cNvPicPr>
          <p:nvPr/>
        </p:nvPicPr>
        <p:blipFill>
          <a:blip r:embed="rId6"/>
          <a:stretch>
            <a:fillRect/>
          </a:stretch>
        </p:blipFill>
        <p:spPr>
          <a:xfrm>
            <a:off x="9721691" y="5714524"/>
            <a:ext cx="477798" cy="477798"/>
          </a:xfrm>
          <a:prstGeom prst="rect">
            <a:avLst/>
          </a:prstGeom>
        </p:spPr>
      </p:pic>
      <p:sp>
        <p:nvSpPr>
          <p:cNvPr id="13" name="Text 7"/>
          <p:cNvSpPr/>
          <p:nvPr/>
        </p:nvSpPr>
        <p:spPr>
          <a:xfrm>
            <a:off x="9721691" y="6383417"/>
            <a:ext cx="2123837" cy="265509"/>
          </a:xfrm>
          <a:prstGeom prst="rect">
            <a:avLst/>
          </a:prstGeom>
          <a:noFill/>
          <a:ln/>
        </p:spPr>
        <p:txBody>
          <a:bodyPr wrap="none" lIns="0" tIns="0" rIns="0" bIns="0" rtlCol="0" anchor="t"/>
          <a:lstStyle/>
          <a:p>
            <a:pPr marL="0" indent="0" algn="l">
              <a:lnSpc>
                <a:spcPts val="2050"/>
              </a:lnSpc>
              <a:buNone/>
            </a:pPr>
            <a:r>
              <a:rPr lang="en-US" sz="1650" b="1" dirty="0">
                <a:solidFill>
                  <a:srgbClr val="E0E4E6"/>
                </a:solidFill>
                <a:latin typeface="Arial" panose="020B0604020202020204" pitchFamily="34" charset="0"/>
                <a:ea typeface="Spline Sans Bold" pitchFamily="34" charset="-122"/>
                <a:cs typeface="Arial" panose="020B0604020202020204" pitchFamily="34" charset="0"/>
              </a:rPr>
              <a:t>Правовые нормы</a:t>
            </a:r>
            <a:endParaRPr lang="en-US" sz="1650" dirty="0">
              <a:latin typeface="Arial" panose="020B0604020202020204" pitchFamily="34" charset="0"/>
              <a:cs typeface="Arial" panose="020B0604020202020204" pitchFamily="34" charset="0"/>
            </a:endParaRPr>
          </a:p>
        </p:txBody>
      </p:sp>
      <p:sp>
        <p:nvSpPr>
          <p:cNvPr id="14" name="Text 8"/>
          <p:cNvSpPr/>
          <p:nvPr/>
        </p:nvSpPr>
        <p:spPr>
          <a:xfrm>
            <a:off x="9721691" y="6763583"/>
            <a:ext cx="4239578" cy="611505"/>
          </a:xfrm>
          <a:prstGeom prst="rect">
            <a:avLst/>
          </a:prstGeom>
          <a:noFill/>
          <a:ln/>
        </p:spPr>
        <p:txBody>
          <a:bodyPr wrap="square" lIns="0" tIns="0" rIns="0" bIns="0" rtlCol="0" anchor="t"/>
          <a:lstStyle/>
          <a:p>
            <a:pPr marL="0" indent="0" algn="l">
              <a:lnSpc>
                <a:spcPts val="2400"/>
              </a:lnSpc>
              <a:buNone/>
            </a:pPr>
            <a:r>
              <a:rPr lang="en-US" sz="1500" dirty="0">
                <a:solidFill>
                  <a:srgbClr val="E0E4E6"/>
                </a:solidFill>
                <a:latin typeface="Arial" panose="020B0604020202020204" pitchFamily="34" charset="0"/>
                <a:ea typeface="Barlow" pitchFamily="34" charset="-122"/>
                <a:cs typeface="Arial" panose="020B0604020202020204" pitchFamily="34" charset="0"/>
              </a:rPr>
              <a:t>Важно знать свои права и обязанности, чтобы действовать в соответствии с законом.</a:t>
            </a:r>
            <a:endParaRPr lang="en-US" sz="15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13926C1-7FB1-4F65-8D8E-9FD2AE1DEB17}"/>
              </a:ext>
            </a:extLst>
          </p:cNvPr>
          <p:cNvSpPr txBox="1"/>
          <p:nvPr/>
        </p:nvSpPr>
        <p:spPr>
          <a:xfrm>
            <a:off x="12779815" y="108858"/>
            <a:ext cx="1723549" cy="369332"/>
          </a:xfrm>
          <a:prstGeom prst="rect">
            <a:avLst/>
          </a:prstGeom>
          <a:noFill/>
        </p:spPr>
        <p:txBody>
          <a:bodyPr wrap="none" rtlCol="0">
            <a:spAutoFit/>
          </a:bodyPr>
          <a:lstStyle/>
          <a:p>
            <a:r>
              <a:rPr lang="en-US" u="sng" dirty="0">
                <a:solidFill>
                  <a:schemeClr val="bg1">
                    <a:alpha val="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newUROKI.net</a:t>
            </a:r>
            <a:endParaRPr lang="ru-RU" dirty="0">
              <a:solidFill>
                <a:schemeClr val="bg1">
                  <a:alpha val="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933</Words>
  <Application>Microsoft Office PowerPoint</Application>
  <PresentationFormat>Произвольный</PresentationFormat>
  <Paragraphs>89</Paragraphs>
  <Slides>7</Slides>
  <Notes>7</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2024-10-09T14:30:36Z</dcterms:created>
  <dcterms:modified xsi:type="dcterms:W3CDTF">2024-10-09T14:36:39Z</dcterms:modified>
</cp:coreProperties>
</file>