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C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000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C1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4243"/>
            <a:ext cx="5727621" cy="8401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7700"/>
              </a:lnSpc>
              <a:buNone/>
            </a:pPr>
            <a:r>
              <a:rPr lang="en-US" sz="500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Плоские черви</a:t>
            </a: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163286" y="1195184"/>
            <a:ext cx="6912428" cy="3629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Плоские черви – это группа примитивных беспозвоночных животных, которые относятся к типу Плоские черви (Platyhelminthes). Они характеризуются двусторонней симметрией тела, то есть имеют спинную и брюшную стороны, а также левую и правую. Их тело плоское, лишенное полости тела, с хорошо развитой нервной и пищеварительной системами. Плоские черви широко распространены в природе, встречаясь как в пресных, так и в соленых водах, а также в почве и на суше.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7FEF92-CB1B-4AAB-BB06-2C8809D4B746}"/>
              </a:ext>
            </a:extLst>
          </p:cNvPr>
          <p:cNvSpPr txBox="1"/>
          <p:nvPr/>
        </p:nvSpPr>
        <p:spPr>
          <a:xfrm>
            <a:off x="-10880" y="4626656"/>
            <a:ext cx="73260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8 классе по теме: «Черви. Плоские черви»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11823F-E412-4B42-861B-FFBF2780DCC8}"/>
              </a:ext>
            </a:extLst>
          </p:cNvPr>
          <p:cNvSpPr txBox="1"/>
          <p:nvPr/>
        </p:nvSpPr>
        <p:spPr>
          <a:xfrm>
            <a:off x="12747515" y="1524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29069" y="925592"/>
            <a:ext cx="12372261" cy="669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Общая характеристика типа Плоские черви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50094" y="2157889"/>
            <a:ext cx="482203" cy="482203"/>
          </a:xfrm>
          <a:prstGeom prst="roundRect">
            <a:avLst>
              <a:gd name="adj" fmla="val 18668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28449" y="2238256"/>
            <a:ext cx="125373" cy="321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1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446609" y="2157889"/>
            <a:ext cx="3198138" cy="334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Особенности строения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446609" y="2621280"/>
            <a:ext cx="3537347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Тело плоских червей имеет уплощенную форму, лишенную полости тела. Внутренние органы расположены в паренхиме – рыхлой ткани, заполняющей пространство между органами.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198269" y="2157889"/>
            <a:ext cx="482203" cy="482203"/>
          </a:xfrm>
          <a:prstGeom prst="roundRect">
            <a:avLst>
              <a:gd name="adj" fmla="val 18668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346740" y="2238256"/>
            <a:ext cx="185261" cy="321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2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894784" y="2157889"/>
            <a:ext cx="3537347" cy="669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Пищеварительная система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894784" y="2956084"/>
            <a:ext cx="3537347" cy="274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Пищеварительная система у большинства плоских червей неполная, то есть не имеет анального отверстия. Пища поступает через ротовое отверстие, а непереваренные остатки выводятся обратно через рот.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46444" y="2157889"/>
            <a:ext cx="482203" cy="482203"/>
          </a:xfrm>
          <a:prstGeom prst="roundRect">
            <a:avLst>
              <a:gd name="adj" fmla="val 18668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795986" y="2238256"/>
            <a:ext cx="182999" cy="321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3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342959" y="2157889"/>
            <a:ext cx="2679025" cy="334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Нервная система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342959" y="2621280"/>
            <a:ext cx="3537347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Нервная система плоских червей состоит из нервного узла (ганглия) и нервных стволов, проходящих вдоль тела. Она обеспечивает координацию движений и реакций на раздражители.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50094" y="6154698"/>
            <a:ext cx="482203" cy="482203"/>
          </a:xfrm>
          <a:prstGeom prst="roundRect">
            <a:avLst>
              <a:gd name="adj" fmla="val 18668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892612" y="6235065"/>
            <a:ext cx="197168" cy="321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4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446609" y="6154698"/>
            <a:ext cx="2679025" cy="334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Размножение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446609" y="6618089"/>
            <a:ext cx="12433697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Плоские черви могут размножаться как половым, так и бесполым путем. Половое размножение у них может быть как перекрестным, так и самоопылением.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3FE528-5AD8-454B-891C-550733BDBBB8}"/>
              </a:ext>
            </a:extLst>
          </p:cNvPr>
          <p:cNvSpPr txBox="1"/>
          <p:nvPr/>
        </p:nvSpPr>
        <p:spPr>
          <a:xfrm>
            <a:off x="12747515" y="1524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3156" y="1291453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Внутреннее строение плоских червей на примере белой планарии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267075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Пищеварительная система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202549"/>
            <a:ext cx="3978116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У планарии рот находится на брюшной стороне тела, а пищевод ведет к ветвящейся кишке, которая разветвляется по всему телу. Отсутствует анальное отверстие, поэтому непереваренные остатки пищи выводятся через рот.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32928" y="32670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Нервная система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32928" y="3848219"/>
            <a:ext cx="3978116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Нервная система планарии состоит из парных нервных узлов (ганглий), расположенных в передней части тела, и нервных стволов, проходящих вдоль тела. От нервных узлов отходят нервы, которые иннервируют органы и ткани.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72067" y="3267075"/>
            <a:ext cx="366391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Выделительная система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72067" y="3848219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Выделительная система планарии представлена протонефридиями – системой канальцев, которые собирают продукты обмена веществ и выводят их наружу.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93D738-9E1C-4DF0-93A1-22C1EFBBA38D}"/>
              </a:ext>
            </a:extLst>
          </p:cNvPr>
          <p:cNvSpPr txBox="1"/>
          <p:nvPr/>
        </p:nvSpPr>
        <p:spPr>
          <a:xfrm>
            <a:off x="12747515" y="1524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793748" y="885646"/>
            <a:ext cx="704290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Класс Ресничные черви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917502"/>
            <a:ext cx="1134070" cy="181451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268022" y="2144316"/>
            <a:ext cx="287869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Свободноживущие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268022" y="2634734"/>
            <a:ext cx="115685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Ресничные черви, например, планарии, обитают в пресных водах и ведут свободный образ жизни. Они питаются мелкими организмами и детритом.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732014"/>
            <a:ext cx="1134070" cy="181451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68022" y="39588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Движение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268022" y="4449247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Ресничные черви передвигаются с помощью ресничек, покрывающих их тело.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5546527"/>
            <a:ext cx="1134070" cy="181451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68022" y="57733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Размножение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2268022" y="6263759"/>
            <a:ext cx="115685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Ресничные черви могут размножаться как половым, так и бесполым путём. Бесполое размножение осуществляется путем поперечного деления.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7E1B93-9A25-43C2-B738-BC42B3644A0A}"/>
              </a:ext>
            </a:extLst>
          </p:cNvPr>
          <p:cNvSpPr txBox="1"/>
          <p:nvPr/>
        </p:nvSpPr>
        <p:spPr>
          <a:xfrm>
            <a:off x="12747515" y="1524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479905" y="69568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Класс Сосальщики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744623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25384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Паразитизм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3028831"/>
            <a:ext cx="635127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Сосальщики являются паразитами, обитающими в различных животных, включая рыб, земноводных, пресмыкающихся, птиц и млекопитающих. Они живут в различных органах организма хозяина, например, в кишечнике, печени, легких.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221" y="1744623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85221" y="25384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Прикрепление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7485221" y="3028831"/>
            <a:ext cx="635138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Сосальщики имеют присоски, которыми они прикрепляются к органам хозяина, что позволяет им оставаться на месте и питаться кровью или тканями хозяина.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5523786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93790" y="63175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Жизненный цикл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793790" y="6807994"/>
            <a:ext cx="63512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У сосальщиков сложный жизненный цикл, который включает смену хозяев.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5221" y="5523786"/>
            <a:ext cx="566976" cy="56697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485221" y="63175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Личинки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7485221" y="6807994"/>
            <a:ext cx="63513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Личинки сосальщиков могут свободно плавать в воде,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54C7E8-0493-4304-877C-64D72BCDB7A4}"/>
              </a:ext>
            </a:extLst>
          </p:cNvPr>
          <p:cNvSpPr txBox="1"/>
          <p:nvPr/>
        </p:nvSpPr>
        <p:spPr>
          <a:xfrm>
            <a:off x="12747515" y="1524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182189" y="851951"/>
            <a:ext cx="6266021" cy="6278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5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Класс Ленточные черви</a:t>
            </a:r>
            <a:endParaRPr lang="en-US" sz="3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993100" y="1802606"/>
            <a:ext cx="22860" cy="5553551"/>
          </a:xfrm>
          <a:prstGeom prst="roundRect">
            <a:avLst>
              <a:gd name="adj" fmla="val 369140"/>
            </a:avLst>
          </a:prstGeom>
          <a:solidFill>
            <a:srgbClr val="BDB8DF"/>
          </a:solidFill>
          <a:ln/>
        </p:spPr>
      </p:sp>
      <p:sp>
        <p:nvSpPr>
          <p:cNvPr id="4" name="Shape 2"/>
          <p:cNvSpPr/>
          <p:nvPr/>
        </p:nvSpPr>
        <p:spPr>
          <a:xfrm>
            <a:off x="1207651" y="2243138"/>
            <a:ext cx="703183" cy="22860"/>
          </a:xfrm>
          <a:prstGeom prst="roundRect">
            <a:avLst>
              <a:gd name="adj" fmla="val 369140"/>
            </a:avLst>
          </a:prstGeom>
          <a:solidFill>
            <a:srgbClr val="BDB8DF"/>
          </a:solidFill>
          <a:ln/>
        </p:spPr>
      </p:sp>
      <p:sp>
        <p:nvSpPr>
          <p:cNvPr id="5" name="Shape 3"/>
          <p:cNvSpPr/>
          <p:nvPr/>
        </p:nvSpPr>
        <p:spPr>
          <a:xfrm>
            <a:off x="778550" y="2028587"/>
            <a:ext cx="451961" cy="451961"/>
          </a:xfrm>
          <a:prstGeom prst="roundRect">
            <a:avLst>
              <a:gd name="adj" fmla="val 18671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45713" y="2103834"/>
            <a:ext cx="117634" cy="3013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1</a:t>
            </a:r>
            <a:endParaRPr lang="en-US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109549" y="2003465"/>
            <a:ext cx="2511385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Строение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109549" y="2437805"/>
            <a:ext cx="11817668" cy="321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Ленточные черви имеют удлиненное, лентообразное тело, которое делится на сегменты, называемые прогрессивными.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207651" y="3601403"/>
            <a:ext cx="703183" cy="22860"/>
          </a:xfrm>
          <a:prstGeom prst="roundRect">
            <a:avLst>
              <a:gd name="adj" fmla="val 369140"/>
            </a:avLst>
          </a:prstGeom>
          <a:solidFill>
            <a:srgbClr val="BDB8DF"/>
          </a:solidFill>
          <a:ln/>
        </p:spPr>
      </p:sp>
      <p:sp>
        <p:nvSpPr>
          <p:cNvPr id="10" name="Shape 8"/>
          <p:cNvSpPr/>
          <p:nvPr/>
        </p:nvSpPr>
        <p:spPr>
          <a:xfrm>
            <a:off x="778550" y="3386852"/>
            <a:ext cx="451961" cy="451961"/>
          </a:xfrm>
          <a:prstGeom prst="roundRect">
            <a:avLst>
              <a:gd name="adj" fmla="val 18671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917734" y="3462099"/>
            <a:ext cx="173593" cy="3013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2</a:t>
            </a:r>
            <a:endParaRPr lang="en-US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109549" y="3361730"/>
            <a:ext cx="2511385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Паразитизм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109549" y="3796070"/>
            <a:ext cx="11817668" cy="321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Ленточные черви паразитируют в кишечнике позвоночных животных, включая человека.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207651" y="4959668"/>
            <a:ext cx="703183" cy="22860"/>
          </a:xfrm>
          <a:prstGeom prst="roundRect">
            <a:avLst>
              <a:gd name="adj" fmla="val 369140"/>
            </a:avLst>
          </a:prstGeom>
          <a:solidFill>
            <a:srgbClr val="BDB8DF"/>
          </a:solidFill>
          <a:ln/>
        </p:spPr>
      </p:sp>
      <p:sp>
        <p:nvSpPr>
          <p:cNvPr id="15" name="Shape 13"/>
          <p:cNvSpPr/>
          <p:nvPr/>
        </p:nvSpPr>
        <p:spPr>
          <a:xfrm>
            <a:off x="778550" y="4745117"/>
            <a:ext cx="451961" cy="451961"/>
          </a:xfrm>
          <a:prstGeom prst="roundRect">
            <a:avLst>
              <a:gd name="adj" fmla="val 18671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918686" y="4820364"/>
            <a:ext cx="171569" cy="3013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3</a:t>
            </a:r>
            <a:endParaRPr lang="en-US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109549" y="4719995"/>
            <a:ext cx="2511385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Питание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109549" y="5154335"/>
            <a:ext cx="11817668" cy="642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Ленточные черви питаются всасыванием питательных веществ из кишечника хозяина, так как у них отсутствует пищеварительная система.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1207651" y="6639282"/>
            <a:ext cx="703183" cy="22860"/>
          </a:xfrm>
          <a:prstGeom prst="roundRect">
            <a:avLst>
              <a:gd name="adj" fmla="val 369140"/>
            </a:avLst>
          </a:prstGeom>
          <a:solidFill>
            <a:srgbClr val="BDB8DF"/>
          </a:solidFill>
          <a:ln/>
        </p:spPr>
      </p:sp>
      <p:sp>
        <p:nvSpPr>
          <p:cNvPr id="20" name="Shape 18"/>
          <p:cNvSpPr/>
          <p:nvPr/>
        </p:nvSpPr>
        <p:spPr>
          <a:xfrm>
            <a:off x="778550" y="6424732"/>
            <a:ext cx="451961" cy="451961"/>
          </a:xfrm>
          <a:prstGeom prst="roundRect">
            <a:avLst>
              <a:gd name="adj" fmla="val 18671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912138" y="6499979"/>
            <a:ext cx="184785" cy="3013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4</a:t>
            </a:r>
            <a:endParaRPr lang="en-US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2109549" y="6399609"/>
            <a:ext cx="2511385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Размножение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2109549" y="6833949"/>
            <a:ext cx="11817668" cy="321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Ленточные черви являются гермафродитами, то есть в одном организме присутствуют мужские и женские половые органы.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BFE8B8-0BED-4D5F-8276-B5AFAF4D72FB}"/>
              </a:ext>
            </a:extLst>
          </p:cNvPr>
          <p:cNvSpPr txBox="1"/>
          <p:nvPr/>
        </p:nvSpPr>
        <p:spPr>
          <a:xfrm>
            <a:off x="12747515" y="1524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57463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Сравнительная характеристика классов типа Плоские черви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415183"/>
            <a:ext cx="13042821" cy="5156835"/>
          </a:xfrm>
          <a:prstGeom prst="roundRect">
            <a:avLst>
              <a:gd name="adj" fmla="val 1847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01410" y="2422803"/>
            <a:ext cx="1302627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1029653" y="2566511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Класс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75077" y="2566511"/>
            <a:ext cx="38803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Особенности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716691" y="2566511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Примеры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801410" y="3073122"/>
            <a:ext cx="13026271" cy="137612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1029653" y="3216831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Ресничные черви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375077" y="3216831"/>
            <a:ext cx="388036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Свободноживущие, имеют реснички для движения, неполная пищеварительная система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716691" y="3216831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Белая планария, планария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801410" y="4449247"/>
            <a:ext cx="13026271" cy="137612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1029653" y="4592955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Сосальщики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5375077" y="4592955"/>
            <a:ext cx="388036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Паразиты, имеют присоски для крепления к хозяину, сложный жизненный цикл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9716691" y="4592955"/>
            <a:ext cx="38841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Печеночный сосальщик, кровяной сосальщик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801410" y="5825371"/>
            <a:ext cx="13026271" cy="173902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1029653" y="5969079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Ленточные черви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5375077" y="5969079"/>
            <a:ext cx="388036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Паразиты, лентообразное тело, разделенное на сегменты, отсутствует пищеварительная система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9716691" y="5969079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Бычий цепень, свиной цепень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84E253-D111-43B2-83CC-B258116854EA}"/>
              </a:ext>
            </a:extLst>
          </p:cNvPr>
          <p:cNvSpPr txBox="1"/>
          <p:nvPr/>
        </p:nvSpPr>
        <p:spPr>
          <a:xfrm>
            <a:off x="12747515" y="1524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649</Words>
  <Application>Microsoft Office PowerPoint</Application>
  <PresentationFormat>Произвольный</PresentationFormat>
  <Paragraphs>81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2024-10-18T15:38:05Z</dcterms:created>
  <dcterms:modified xsi:type="dcterms:W3CDTF">2024-10-18T15:44:20Z</dcterms:modified>
</cp:coreProperties>
</file>