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61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11985"/>
            <a:ext cx="7315199" cy="1814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450"/>
              </a:lnSpc>
              <a:buNone/>
            </a:pPr>
            <a:r>
              <a:rPr lang="en-US" sz="59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Предупреждение бытовых травм</a:t>
            </a:r>
            <a:endParaRPr lang="en-US" sz="5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54686" y="1982257"/>
            <a:ext cx="6847113" cy="28183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Бытовые травмы - это распространенная проблема, с которой сталкиваются люди ежедневно. Однако, многие из них можно предотвратить, если применять простые меры предосторожности и следовать базовым правилам безопасности. На этом уроке мы рассмотрим различные виды бытовых травм, их причины, а также эффективные способы их предупреждения.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D0DA3-177D-48E6-A9D4-A34B93111CAC}"/>
              </a:ext>
            </a:extLst>
          </p:cNvPr>
          <p:cNvSpPr txBox="1"/>
          <p:nvPr/>
        </p:nvSpPr>
        <p:spPr>
          <a:xfrm>
            <a:off x="7315200" y="528885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«Предупреждение бытовых травм»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A8D2C-FFE9-46EC-B40F-E8EB0D187B25}"/>
              </a:ext>
            </a:extLst>
          </p:cNvPr>
          <p:cNvSpPr txBox="1"/>
          <p:nvPr/>
        </p:nvSpPr>
        <p:spPr>
          <a:xfrm>
            <a:off x="174172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08622" y="760546"/>
            <a:ext cx="10013156" cy="628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Виды бытовых травм и их причины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2123" y="1772603"/>
            <a:ext cx="6409968" cy="2713077"/>
          </a:xfrm>
          <a:prstGeom prst="roundRect">
            <a:avLst>
              <a:gd name="adj" fmla="val 12514"/>
            </a:avLst>
          </a:prstGeom>
          <a:solidFill>
            <a:srgbClr val="46464A"/>
          </a:solidFill>
          <a:ln/>
        </p:spPr>
      </p:sp>
      <p:sp>
        <p:nvSpPr>
          <p:cNvPr id="4" name="Text 2"/>
          <p:cNvSpPr/>
          <p:nvPr/>
        </p:nvSpPr>
        <p:spPr>
          <a:xfrm>
            <a:off x="1018461" y="1998940"/>
            <a:ext cx="2514957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Падения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18461" y="2448997"/>
            <a:ext cx="5957292" cy="1810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Одна из наиболее распространенных бытовых травм - это падения, которые могут привести к ушибам, переломам, травмам головы. Они часто происходят из-за неровных поверхностей, плохого освещения, мокрых полов и беспорядка в помещении.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428" y="1772603"/>
            <a:ext cx="6409968" cy="2713077"/>
          </a:xfrm>
          <a:prstGeom prst="roundRect">
            <a:avLst>
              <a:gd name="adj" fmla="val 12514"/>
            </a:avLst>
          </a:prstGeom>
          <a:solidFill>
            <a:srgbClr val="46464A"/>
          </a:solidFill>
          <a:ln/>
        </p:spPr>
      </p:sp>
      <p:sp>
        <p:nvSpPr>
          <p:cNvPr id="7" name="Text 5"/>
          <p:cNvSpPr/>
          <p:nvPr/>
        </p:nvSpPr>
        <p:spPr>
          <a:xfrm>
            <a:off x="7654766" y="1998940"/>
            <a:ext cx="254865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Порезы и проколы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54766" y="2448997"/>
            <a:ext cx="5957292" cy="1448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Травмы, связанные с острыми предметами, такими как ножи, ножницы, осколки стекла, встречаются довольно часто. Они могут вызвать кровотечения, глубокие порезы и инфекцию.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2123" y="4712018"/>
            <a:ext cx="6409968" cy="2713077"/>
          </a:xfrm>
          <a:prstGeom prst="roundRect">
            <a:avLst>
              <a:gd name="adj" fmla="val 12514"/>
            </a:avLst>
          </a:prstGeom>
          <a:solidFill>
            <a:srgbClr val="46464A"/>
          </a:solidFill>
          <a:ln/>
        </p:spPr>
      </p:sp>
      <p:sp>
        <p:nvSpPr>
          <p:cNvPr id="10" name="Text 8"/>
          <p:cNvSpPr/>
          <p:nvPr/>
        </p:nvSpPr>
        <p:spPr>
          <a:xfrm>
            <a:off x="1018461" y="4938355"/>
            <a:ext cx="2514957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Ожоги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18461" y="5388412"/>
            <a:ext cx="5957292" cy="18103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Ожоги являются серьезной опасностью, особенно на кухне, где присутствуют горячие поверхности, кипящие жидкости и открытое пламя. Они могут привести к длительному заживлению и оставить шрамы.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428" y="4712018"/>
            <a:ext cx="6409968" cy="2713077"/>
          </a:xfrm>
          <a:prstGeom prst="roundRect">
            <a:avLst>
              <a:gd name="adj" fmla="val 12514"/>
            </a:avLst>
          </a:prstGeom>
          <a:solidFill>
            <a:srgbClr val="46464A"/>
          </a:solidFill>
          <a:ln/>
        </p:spPr>
      </p:sp>
      <p:sp>
        <p:nvSpPr>
          <p:cNvPr id="13" name="Text 11"/>
          <p:cNvSpPr/>
          <p:nvPr/>
        </p:nvSpPr>
        <p:spPr>
          <a:xfrm>
            <a:off x="7654766" y="4938355"/>
            <a:ext cx="2514957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Отравления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54766" y="5388412"/>
            <a:ext cx="5957292" cy="1448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Случайное проглатывание или вдыхание ядовитых веществ, таких как бытовая химия, лекарства или ядовитые растения, может вызвать серьезные отравления и даже смертельный исход.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8DBF9-9CB2-44D8-907F-15C5AEA586EC}"/>
              </a:ext>
            </a:extLst>
          </p:cNvPr>
          <p:cNvSpPr txBox="1"/>
          <p:nvPr/>
        </p:nvSpPr>
        <p:spPr>
          <a:xfrm>
            <a:off x="174172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434405" y="1081855"/>
            <a:ext cx="11761589" cy="623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Правила предупреждения бытовых травм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86051" y="2262783"/>
            <a:ext cx="505301" cy="505301"/>
          </a:xfrm>
          <a:prstGeom prst="roundRect">
            <a:avLst>
              <a:gd name="adj" fmla="val 66678"/>
            </a:avLst>
          </a:prstGeom>
          <a:solidFill>
            <a:srgbClr val="46464A"/>
          </a:solidFill>
          <a:ln/>
        </p:spPr>
      </p:sp>
      <p:sp>
        <p:nvSpPr>
          <p:cNvPr id="4" name="Text 2"/>
          <p:cNvSpPr/>
          <p:nvPr/>
        </p:nvSpPr>
        <p:spPr>
          <a:xfrm>
            <a:off x="979765" y="2365653"/>
            <a:ext cx="117753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15904" y="2262783"/>
            <a:ext cx="3473172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Содержите помещение в чистоте и порядке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15904" y="3021330"/>
            <a:ext cx="3473172" cy="2156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Регулярно убирайте и поддерживайте в доме чистоту. Устраняйте источники опасности, такие как свободные провода, скользкие поверхности, неровные полы.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3628" y="2262783"/>
            <a:ext cx="505301" cy="505301"/>
          </a:xfrm>
          <a:prstGeom prst="roundRect">
            <a:avLst>
              <a:gd name="adj" fmla="val 66678"/>
            </a:avLst>
          </a:prstGeom>
          <a:solidFill>
            <a:srgbClr val="46464A"/>
          </a:solidFill>
          <a:ln/>
        </p:spPr>
      </p:sp>
      <p:sp>
        <p:nvSpPr>
          <p:cNvPr id="8" name="Text 6"/>
          <p:cNvSpPr/>
          <p:nvPr/>
        </p:nvSpPr>
        <p:spPr>
          <a:xfrm>
            <a:off x="5378172" y="2365653"/>
            <a:ext cx="176093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43481" y="2262783"/>
            <a:ext cx="3473172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Будьте осторожны с острыми предметами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43481" y="3021330"/>
            <a:ext cx="3473172" cy="2516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Храните ножи, ножницы и другие острые инструменты в безопасном месте, в специальных ящиках или на высоких полках. Всегда используйте их с особой осторожностью.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1205" y="2262783"/>
            <a:ext cx="505301" cy="505301"/>
          </a:xfrm>
          <a:prstGeom prst="roundRect">
            <a:avLst>
              <a:gd name="adj" fmla="val 66678"/>
            </a:avLst>
          </a:prstGeom>
          <a:solidFill>
            <a:srgbClr val="46464A"/>
          </a:solidFill>
          <a:ln/>
        </p:spPr>
      </p:sp>
      <p:sp>
        <p:nvSpPr>
          <p:cNvPr id="12" name="Text 10"/>
          <p:cNvSpPr/>
          <p:nvPr/>
        </p:nvSpPr>
        <p:spPr>
          <a:xfrm>
            <a:off x="9804083" y="2365653"/>
            <a:ext cx="179427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1058" y="2262783"/>
            <a:ext cx="3473172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Соблюдайте правила техники безопасности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1058" y="3021330"/>
            <a:ext cx="3473172" cy="2156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Будьте внимательны при работе с бытовой техникой, электроприборами и газовыми плитами. Регулярно проверяйте их исправность и работоспособность.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86051" y="6014680"/>
            <a:ext cx="505301" cy="505301"/>
          </a:xfrm>
          <a:prstGeom prst="roundRect">
            <a:avLst>
              <a:gd name="adj" fmla="val 66678"/>
            </a:avLst>
          </a:prstGeom>
          <a:solidFill>
            <a:srgbClr val="46464A"/>
          </a:solidFill>
          <a:ln/>
        </p:spPr>
      </p:sp>
      <p:sp>
        <p:nvSpPr>
          <p:cNvPr id="16" name="Text 14"/>
          <p:cNvSpPr/>
          <p:nvPr/>
        </p:nvSpPr>
        <p:spPr>
          <a:xfrm>
            <a:off x="940832" y="6117550"/>
            <a:ext cx="195620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4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15904" y="6014680"/>
            <a:ext cx="7110651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Храните ядовитые вещества в безопасном месте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15904" y="6461284"/>
            <a:ext cx="12328446" cy="718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Держите все опасные для здоровья химические вещества, лекарства и ядовитые растения в недоступном для детей месте.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143B4E-AEF3-4A70-A5FD-1D4167574F5D}"/>
              </a:ext>
            </a:extLst>
          </p:cNvPr>
          <p:cNvSpPr txBox="1"/>
          <p:nvPr/>
        </p:nvSpPr>
        <p:spPr>
          <a:xfrm>
            <a:off x="174172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37178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Меры предосторожности от укусов животных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2951559"/>
            <a:ext cx="330565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Домашние животные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3541276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Даже ваш любимый домашний питомец может укусить, если чувствует себя напуганным или загнанным в угол. Будьте осторожны при кормлении, играх или прикосновениях к животному.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72695" y="295155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Дикие животные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695" y="3541276"/>
            <a:ext cx="3898821" cy="2765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Избегайте приближения к диким животным, таким как змеи, пауки или бродячие собаки. Они могут воспринять вас как угрозу и укусить в защиту. Держитесь на безопасном расстоянии.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81354" y="2951559"/>
            <a:ext cx="389882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Оказание первой помощи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81354" y="3884176"/>
            <a:ext cx="3898821" cy="3160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Если все же произошел укус, срочно обратитесь за медицинской помощью. До приезда врача промойте рану проточной водой, наложите стерильную повязку и приложите холод, чтобы уменьшить отек.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AA351-F463-45A3-9714-9E043A222AEF}"/>
              </a:ext>
            </a:extLst>
          </p:cNvPr>
          <p:cNvSpPr txBox="1"/>
          <p:nvPr/>
        </p:nvSpPr>
        <p:spPr>
          <a:xfrm>
            <a:off x="174172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7123" y="989053"/>
            <a:ext cx="13036153" cy="12651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Оказание первой помощи при бытовых травмах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123474" y="2235160"/>
            <a:ext cx="30480" cy="5365909"/>
          </a:xfrm>
          <a:prstGeom prst="roundRect">
            <a:avLst>
              <a:gd name="adj" fmla="val 1120875"/>
            </a:avLst>
          </a:prstGeom>
          <a:solidFill>
            <a:srgbClr val="5F5F63"/>
          </a:solidFill>
          <a:ln/>
        </p:spPr>
      </p:sp>
      <p:sp>
        <p:nvSpPr>
          <p:cNvPr id="4" name="Shape 2"/>
          <p:cNvSpPr/>
          <p:nvPr/>
        </p:nvSpPr>
        <p:spPr>
          <a:xfrm>
            <a:off x="1364456" y="2732365"/>
            <a:ext cx="797123" cy="30480"/>
          </a:xfrm>
          <a:prstGeom prst="roundRect">
            <a:avLst>
              <a:gd name="adj" fmla="val 1120875"/>
            </a:avLst>
          </a:prstGeom>
          <a:solidFill>
            <a:srgbClr val="5F5F63"/>
          </a:solidFill>
          <a:ln/>
        </p:spPr>
      </p:sp>
      <p:sp>
        <p:nvSpPr>
          <p:cNvPr id="5" name="Shape 3"/>
          <p:cNvSpPr/>
          <p:nvPr/>
        </p:nvSpPr>
        <p:spPr>
          <a:xfrm>
            <a:off x="882491" y="2491383"/>
            <a:ext cx="512445" cy="512445"/>
          </a:xfrm>
          <a:prstGeom prst="roundRect">
            <a:avLst>
              <a:gd name="adj" fmla="val 66669"/>
            </a:avLst>
          </a:prstGeom>
          <a:solidFill>
            <a:srgbClr val="46464A"/>
          </a:solidFill>
          <a:ln/>
        </p:spPr>
      </p:sp>
      <p:sp>
        <p:nvSpPr>
          <p:cNvPr id="6" name="Text 4"/>
          <p:cNvSpPr/>
          <p:nvPr/>
        </p:nvSpPr>
        <p:spPr>
          <a:xfrm>
            <a:off x="1078944" y="2595682"/>
            <a:ext cx="119420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1370" y="2462808"/>
            <a:ext cx="2530673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Анализ ситуации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91370" y="2915722"/>
            <a:ext cx="11441906" cy="728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Первым делом необходимо оценить характер травмы и ее серьезность. Определите, требуется ли вызов скорой помощи или можно оказать первую помощь самостоятельно.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364456" y="4596884"/>
            <a:ext cx="797123" cy="30480"/>
          </a:xfrm>
          <a:prstGeom prst="roundRect">
            <a:avLst>
              <a:gd name="adj" fmla="val 1120875"/>
            </a:avLst>
          </a:prstGeom>
          <a:solidFill>
            <a:srgbClr val="5F5F63"/>
          </a:solidFill>
          <a:ln/>
        </p:spPr>
      </p:sp>
      <p:sp>
        <p:nvSpPr>
          <p:cNvPr id="10" name="Shape 8"/>
          <p:cNvSpPr/>
          <p:nvPr/>
        </p:nvSpPr>
        <p:spPr>
          <a:xfrm>
            <a:off x="882491" y="4355902"/>
            <a:ext cx="512445" cy="512445"/>
          </a:xfrm>
          <a:prstGeom prst="roundRect">
            <a:avLst>
              <a:gd name="adj" fmla="val 66669"/>
            </a:avLst>
          </a:prstGeom>
          <a:solidFill>
            <a:srgbClr val="46464A"/>
          </a:solidFill>
          <a:ln/>
        </p:spPr>
      </p:sp>
      <p:sp>
        <p:nvSpPr>
          <p:cNvPr id="11" name="Text 9"/>
          <p:cNvSpPr/>
          <p:nvPr/>
        </p:nvSpPr>
        <p:spPr>
          <a:xfrm>
            <a:off x="1049417" y="4460200"/>
            <a:ext cx="178594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391370" y="4327327"/>
            <a:ext cx="3689866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Остановка кровотечения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391370" y="4780240"/>
            <a:ext cx="11441906" cy="728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При сильном кровотечении наложите давящую повязку на рану. Для этого используйте чистую ткань или стерильный бинт и прижмите к месту кровотечения.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364456" y="6461403"/>
            <a:ext cx="797123" cy="30480"/>
          </a:xfrm>
          <a:prstGeom prst="roundRect">
            <a:avLst>
              <a:gd name="adj" fmla="val 1120875"/>
            </a:avLst>
          </a:prstGeom>
          <a:solidFill>
            <a:srgbClr val="5F5F63"/>
          </a:solidFill>
          <a:ln/>
        </p:spPr>
      </p:sp>
      <p:sp>
        <p:nvSpPr>
          <p:cNvPr id="15" name="Shape 13"/>
          <p:cNvSpPr/>
          <p:nvPr/>
        </p:nvSpPr>
        <p:spPr>
          <a:xfrm>
            <a:off x="882491" y="6220420"/>
            <a:ext cx="512445" cy="512445"/>
          </a:xfrm>
          <a:prstGeom prst="roundRect">
            <a:avLst>
              <a:gd name="adj" fmla="val 66669"/>
            </a:avLst>
          </a:prstGeom>
          <a:solidFill>
            <a:srgbClr val="46464A"/>
          </a:solidFill>
          <a:ln/>
        </p:spPr>
      </p:sp>
      <p:sp>
        <p:nvSpPr>
          <p:cNvPr id="16" name="Text 14"/>
          <p:cNvSpPr/>
          <p:nvPr/>
        </p:nvSpPr>
        <p:spPr>
          <a:xfrm>
            <a:off x="1047750" y="6324719"/>
            <a:ext cx="181928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391370" y="6191845"/>
            <a:ext cx="2530673" cy="316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Иммобилизация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391370" y="6644759"/>
            <a:ext cx="11441906" cy="728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Если есть подозрение на перелом, не пытайтесь двигать пострадавшую конечность. Аккуратно зафиксируйте ее в неподвижном положении, используя шины или подручные средства.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17B6D0-DB75-4833-95E6-801BD7682A33}"/>
              </a:ext>
            </a:extLst>
          </p:cNvPr>
          <p:cNvSpPr txBox="1"/>
          <p:nvPr/>
        </p:nvSpPr>
        <p:spPr>
          <a:xfrm>
            <a:off x="174172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6647" y="822748"/>
            <a:ext cx="13037106" cy="1264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Правила комплектования и хранения домашней аптечки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47" y="2234565"/>
            <a:ext cx="569000" cy="569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6647" y="3031093"/>
            <a:ext cx="3718322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Перевязочные материалы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6647" y="3483769"/>
            <a:ext cx="6347817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Бинты, марлевые салфетки, лейкопластырь - необходимые предметы для оказания первой помощи при порезах, ссадинах и ушибах.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817" y="2234565"/>
            <a:ext cx="569000" cy="569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817" y="3031093"/>
            <a:ext cx="2529364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Инструменты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817" y="3483769"/>
            <a:ext cx="6347936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Ножницы, пинцет, термометр - помогут в различных ситуациях, таких как снятие повязки или измерение температуры.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47" y="5259229"/>
            <a:ext cx="569000" cy="569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6647" y="6055757"/>
            <a:ext cx="2529364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Медикаменты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6647" y="6508433"/>
            <a:ext cx="6347817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Перекись водорода, фурацилин, анальгетики, антисептические и противоаллергические средства - незаменимы для оказания первой помощи.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817" y="5259229"/>
            <a:ext cx="569000" cy="5690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817" y="6055757"/>
            <a:ext cx="2529364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Хранение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817" y="6508433"/>
            <a:ext cx="6347936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Храните аптечку в легкодоступном месте, в сухом, защищенном от света месте. Регулярно проверяйте и обновляйте содержимое.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E190F2-C393-4D84-97EC-8FDA1D046126}"/>
              </a:ext>
            </a:extLst>
          </p:cNvPr>
          <p:cNvSpPr txBox="1"/>
          <p:nvPr/>
        </p:nvSpPr>
        <p:spPr>
          <a:xfrm>
            <a:off x="174172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8193" y="822007"/>
            <a:ext cx="13054013" cy="1250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FFE14D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Практическое занятие: моделирование ситуаций и решение задач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4" y="2207895"/>
            <a:ext cx="1125974" cy="180153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51948" y="2433042"/>
            <a:ext cx="3063954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Определение травмы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51948" y="2880836"/>
            <a:ext cx="11590258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Учащиеся анализируют различные сценарии бытовых травм, определяя характер и серьезность повреждений.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4" y="4009430"/>
            <a:ext cx="1125974" cy="180153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51948" y="4234577"/>
            <a:ext cx="3592235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Оказание первой помощи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51948" y="4682371"/>
            <a:ext cx="11590258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Ученики демонстрируют практические навыки по остановке кровотечения, иммобилизации конечностей и другим действиям первой помощи.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94" y="5810964"/>
            <a:ext cx="1125974" cy="180153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51948" y="6036112"/>
            <a:ext cx="3338870" cy="312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Arial" panose="020B0604020202020204" pitchFamily="34" charset="0"/>
                <a:ea typeface="Comfortaa Bold" pitchFamily="34" charset="-122"/>
                <a:cs typeface="Arial" panose="020B0604020202020204" pitchFamily="34" charset="0"/>
              </a:rPr>
              <a:t>Предупреждение травм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51948" y="6483906"/>
            <a:ext cx="11590258" cy="720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Arial" panose="020B0604020202020204" pitchFamily="34" charset="0"/>
                <a:ea typeface="Raleway Medium" pitchFamily="34" charset="-122"/>
                <a:cs typeface="Arial" panose="020B0604020202020204" pitchFamily="34" charset="0"/>
              </a:rPr>
              <a:t>Учащиеся предлагают меры по предотвращению бытовых травм, основываясь на пройденном материале.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BDB4C-C1E1-4F9B-8318-B13552943235}"/>
              </a:ext>
            </a:extLst>
          </p:cNvPr>
          <p:cNvSpPr txBox="1"/>
          <p:nvPr/>
        </p:nvSpPr>
        <p:spPr>
          <a:xfrm>
            <a:off x="174172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698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2024-10-04T14:13:29Z</dcterms:created>
  <dcterms:modified xsi:type="dcterms:W3CDTF">2024-10-04T14:18:33Z</dcterms:modified>
</cp:coreProperties>
</file>