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829"/>
    <a:srgbClr val="474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52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8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7923" y="104264"/>
            <a:ext cx="7021284" cy="18333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450"/>
              </a:lnSpc>
              <a:buNone/>
            </a:pPr>
            <a:r>
              <a:rPr lang="en-US" sz="595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Жизнь реки: Режим и питание</a:t>
            </a:r>
            <a:endParaRPr lang="en-US" sz="5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63287" y="2083392"/>
            <a:ext cx="7021284" cy="2031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Привет, ребята! Сегодня мы отправимся в увлекательное путешествие по реке, чтобы узнать о её жизни. Мы узнаем, как река питается, как меняется её течение в течение года, и как люди влияют на её состояние. Приготовьтесь погрузиться в мир речных секретов!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638F6-2390-4FBA-85A2-78893C09EBF3}"/>
              </a:ext>
            </a:extLst>
          </p:cNvPr>
          <p:cNvSpPr txBox="1"/>
          <p:nvPr/>
        </p:nvSpPr>
        <p:spPr>
          <a:xfrm>
            <a:off x="0" y="4631237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6 классе по теме: "Жизнь реки: режим и питание"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C0F467-30AF-459D-8775-22E34466D073}"/>
              </a:ext>
            </a:extLst>
          </p:cNvPr>
          <p:cNvSpPr txBox="1"/>
          <p:nvPr/>
        </p:nvSpPr>
        <p:spPr>
          <a:xfrm>
            <a:off x="12768928" y="136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8480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9723" y="2787372"/>
            <a:ext cx="7442002" cy="507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Река как природный водный поток</a:t>
            </a:r>
            <a:endParaRPr lang="en-US" sz="3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39723" y="3569256"/>
            <a:ext cx="13350954" cy="8772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Река - это естественный водный поток, который течет по земной поверхности. Она начинается в горах или на возвышенности, где тает снег или выпадают дожди, формируя ручейки. Ручейки, соединяясь, образуют реку, которая течет по долине, собирая воду из многих притоков. В конечном итоге, река впадает в море, озеро или другую реку.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39723" y="4857750"/>
            <a:ext cx="411242" cy="411242"/>
          </a:xfrm>
          <a:prstGeom prst="roundRect">
            <a:avLst>
              <a:gd name="adj" fmla="val 66671"/>
            </a:avLst>
          </a:prstGeom>
          <a:solidFill>
            <a:srgbClr val="0A081B"/>
          </a:solidFill>
          <a:ln w="15240">
            <a:solidFill>
              <a:srgbClr val="16FFB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92599" y="4941451"/>
            <a:ext cx="105370" cy="2437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233726" y="4857750"/>
            <a:ext cx="2030849" cy="253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Исток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233726" y="5221248"/>
            <a:ext cx="3734514" cy="8772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Место, где начинается река, называется истоком. В истоке река обычно узкая и неглубокая, а течение быстрое.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151001" y="4857750"/>
            <a:ext cx="411242" cy="411242"/>
          </a:xfrm>
          <a:prstGeom prst="roundRect">
            <a:avLst>
              <a:gd name="adj" fmla="val 66671"/>
            </a:avLst>
          </a:prstGeom>
          <a:solidFill>
            <a:srgbClr val="0A081B"/>
          </a:solidFill>
          <a:ln w="15240">
            <a:solidFill>
              <a:srgbClr val="29DDD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288875" y="4941451"/>
            <a:ext cx="135493" cy="2437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2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745004" y="4857750"/>
            <a:ext cx="2030849" cy="253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Устье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745004" y="5221248"/>
            <a:ext cx="3734514" cy="1169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Место, где река впадает в море, озеро или другую реку, называется устьем. В устье река обычно широкая и глубокая, а течение медленное.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662279" y="4857750"/>
            <a:ext cx="411242" cy="411242"/>
          </a:xfrm>
          <a:prstGeom prst="roundRect">
            <a:avLst>
              <a:gd name="adj" fmla="val 66671"/>
            </a:avLst>
          </a:prstGeom>
          <a:solidFill>
            <a:srgbClr val="0A081B"/>
          </a:solidFill>
          <a:ln w="15240">
            <a:solidFill>
              <a:srgbClr val="37A7E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796582" y="4941451"/>
            <a:ext cx="142637" cy="2437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3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256282" y="4857750"/>
            <a:ext cx="2030849" cy="253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Русло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256282" y="5221248"/>
            <a:ext cx="3734514" cy="1169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Пространство, по которому течет река, называется руслом. Русло реки может быть узким и глубоким, или широким и мелководным.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39723" y="6779300"/>
            <a:ext cx="411242" cy="411242"/>
          </a:xfrm>
          <a:prstGeom prst="roundRect">
            <a:avLst>
              <a:gd name="adj" fmla="val 66671"/>
            </a:avLst>
          </a:prstGeom>
          <a:solidFill>
            <a:srgbClr val="0A081B"/>
          </a:solidFill>
          <a:ln w="15240">
            <a:solidFill>
              <a:srgbClr val="091231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76526" y="6863001"/>
            <a:ext cx="137636" cy="2437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4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233726" y="6779300"/>
            <a:ext cx="2030849" cy="253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Пойма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1233726" y="7142798"/>
            <a:ext cx="12756952" cy="584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Площадь земли, которая периодически затопляется рекой во время половодья, называется поймой. Пойма обычно плодородна, так как содержит много органических веществ.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7BA28B-45E4-4132-A110-A955586CF53C}"/>
              </a:ext>
            </a:extLst>
          </p:cNvPr>
          <p:cNvSpPr txBox="1"/>
          <p:nvPr/>
        </p:nvSpPr>
        <p:spPr>
          <a:xfrm>
            <a:off x="12768928" y="136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131213"/>
            <a:ext cx="129023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Характер течения реки в зависимости от рельефа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4037" y="2996565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Течение реки зависит от рельефа местности, по которой она течет. В горах, где рельеф крутой, течение реки быстрое и бурное. В равнинах, где рельеф более пологий, течение реки медленное и спокойное.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64037" y="4311134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Горная река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64037" y="4900851"/>
            <a:ext cx="6150054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Горная река течет по крутому рельефу, ее течение быстрое, а русло узкое и извилистое. Она часто преодолевает пороги и водопады, а ее берега покрыты скалами.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23929" y="4311134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Равнинная река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623929" y="4900851"/>
            <a:ext cx="6150054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Равнинная река течет по пологому рельефу, ее течение медленное, а русло широкое и извилистое. Она часто меняет направление, образуя меандры, и ее берега покрыты лугами и лесами.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E3E6E-D104-4F42-A559-8998E9419747}"/>
              </a:ext>
            </a:extLst>
          </p:cNvPr>
          <p:cNvSpPr txBox="1"/>
          <p:nvPr/>
        </p:nvSpPr>
        <p:spPr>
          <a:xfrm>
            <a:off x="12768928" y="136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1876" y="613410"/>
            <a:ext cx="4583430" cy="5729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Питание рек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21876" y="1495663"/>
            <a:ext cx="13186648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Река получает воду из разных источников, которые называют питанием. Основными источниками питания рек являются: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1019770" y="2057519"/>
            <a:ext cx="22860" cy="5558671"/>
          </a:xfrm>
          <a:prstGeom prst="roundRect">
            <a:avLst>
              <a:gd name="adj" fmla="val 1353388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1240334" y="2509957"/>
            <a:ext cx="721876" cy="22860"/>
          </a:xfrm>
          <a:prstGeom prst="roundRect">
            <a:avLst>
              <a:gd name="adj" fmla="val 1353388"/>
            </a:avLst>
          </a:prstGeom>
          <a:solidFill>
            <a:srgbClr val="16FFBB"/>
          </a:solidFill>
          <a:ln/>
        </p:spPr>
      </p:sp>
      <p:sp>
        <p:nvSpPr>
          <p:cNvPr id="6" name="Shape 4"/>
          <p:cNvSpPr/>
          <p:nvPr/>
        </p:nvSpPr>
        <p:spPr>
          <a:xfrm>
            <a:off x="799207" y="2289453"/>
            <a:ext cx="463987" cy="463987"/>
          </a:xfrm>
          <a:prstGeom prst="roundRect">
            <a:avLst>
              <a:gd name="adj" fmla="val 66680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71729" y="2383869"/>
            <a:ext cx="118943" cy="275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165509" y="2263735"/>
            <a:ext cx="2296001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Дождевое питание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165509" y="2673906"/>
            <a:ext cx="11743015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Вода, поступающая в реку от атмосферных осадков, таких как дождь и снег.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1240334" y="3868698"/>
            <a:ext cx="721876" cy="22860"/>
          </a:xfrm>
          <a:prstGeom prst="roundRect">
            <a:avLst>
              <a:gd name="adj" fmla="val 1353388"/>
            </a:avLst>
          </a:prstGeom>
          <a:solidFill>
            <a:srgbClr val="29DDDA"/>
          </a:solidFill>
          <a:ln/>
        </p:spPr>
      </p:sp>
      <p:sp>
        <p:nvSpPr>
          <p:cNvPr id="11" name="Shape 9"/>
          <p:cNvSpPr/>
          <p:nvPr/>
        </p:nvSpPr>
        <p:spPr>
          <a:xfrm>
            <a:off x="799207" y="3648194"/>
            <a:ext cx="463987" cy="463987"/>
          </a:xfrm>
          <a:prstGeom prst="roundRect">
            <a:avLst>
              <a:gd name="adj" fmla="val 66680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54703" y="3742611"/>
            <a:ext cx="152876" cy="275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2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165509" y="3622477"/>
            <a:ext cx="2291715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Снеговое питание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165509" y="4032647"/>
            <a:ext cx="11743015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Вода, которая тает из снега и льда в горах весной и летом, питает реки, увеличивая их уровень.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1240334" y="5227439"/>
            <a:ext cx="721876" cy="22860"/>
          </a:xfrm>
          <a:prstGeom prst="roundRect">
            <a:avLst>
              <a:gd name="adj" fmla="val 1353388"/>
            </a:avLst>
          </a:prstGeom>
          <a:solidFill>
            <a:srgbClr val="37A7E7"/>
          </a:solidFill>
          <a:ln/>
        </p:spPr>
      </p:sp>
      <p:sp>
        <p:nvSpPr>
          <p:cNvPr id="16" name="Shape 14"/>
          <p:cNvSpPr/>
          <p:nvPr/>
        </p:nvSpPr>
        <p:spPr>
          <a:xfrm>
            <a:off x="799207" y="5006935"/>
            <a:ext cx="463987" cy="463987"/>
          </a:xfrm>
          <a:prstGeom prst="roundRect">
            <a:avLst>
              <a:gd name="adj" fmla="val 66680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950655" y="5101352"/>
            <a:ext cx="160973" cy="275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3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165509" y="4981218"/>
            <a:ext cx="2419826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Подземное питание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165509" y="5391388"/>
            <a:ext cx="11743015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Вода, которая поступает в реку из подземных источников, например, из родников и артезианских скважин. Эта вода обычно чистая и холодная.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1240334" y="6916103"/>
            <a:ext cx="721876" cy="22860"/>
          </a:xfrm>
          <a:prstGeom prst="roundRect">
            <a:avLst>
              <a:gd name="adj" fmla="val 1353388"/>
            </a:avLst>
          </a:prstGeom>
          <a:solidFill>
            <a:srgbClr val="091231"/>
          </a:solidFill>
          <a:ln/>
        </p:spPr>
      </p:sp>
      <p:sp>
        <p:nvSpPr>
          <p:cNvPr id="21" name="Shape 19"/>
          <p:cNvSpPr/>
          <p:nvPr/>
        </p:nvSpPr>
        <p:spPr>
          <a:xfrm>
            <a:off x="799207" y="6695599"/>
            <a:ext cx="463987" cy="463987"/>
          </a:xfrm>
          <a:prstGeom prst="roundRect">
            <a:avLst>
              <a:gd name="adj" fmla="val 66680"/>
            </a:avLst>
          </a:prstGeom>
          <a:solidFill>
            <a:srgbClr val="0A081B"/>
          </a:solidFill>
          <a:ln w="22860">
            <a:solidFill>
              <a:srgbClr val="091231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953512" y="6790015"/>
            <a:ext cx="155377" cy="275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4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2165509" y="6669881"/>
            <a:ext cx="2550081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Ледниковое питание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2165509" y="7080052"/>
            <a:ext cx="11743015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 некоторых районах, где есть ледники, вода тает от ледников и питает реки. Эта вода часто богата минералами.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667864-CD30-406E-B2EF-0E324790FC9E}"/>
              </a:ext>
            </a:extLst>
          </p:cNvPr>
          <p:cNvSpPr txBox="1"/>
          <p:nvPr/>
        </p:nvSpPr>
        <p:spPr>
          <a:xfrm>
            <a:off x="12768928" y="136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017389"/>
            <a:ext cx="5898832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Водный режим реки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4037" y="2073473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Водный режим реки - это изменения ее уровня и скорости течения в течение года. Режим реки зависит от климата, рельефа местности и источников питания. Основными периодами водного режима являются: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3141226"/>
            <a:ext cx="4300776" cy="98750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10853" y="449901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Половодье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110853" y="4990028"/>
            <a:ext cx="3807143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Период максимального уровня воды в реке, который обычно наступает весной, когда тает снег и лед.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812" y="3141226"/>
            <a:ext cx="4300776" cy="98750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411629" y="449901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Межень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411629" y="4990028"/>
            <a:ext cx="3807143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Период минимального уровня воды в реке, который обычно наступает летом или осенью, когда нет сильных дождей и таяния снегов.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5588" y="3141226"/>
            <a:ext cx="4300776" cy="98750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2404" y="449901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Паводок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9712404" y="4990028"/>
            <a:ext cx="3807143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Кратковременное повышение уровня воды в реке, вызванное обильными осадками, ливнями или таянием снега.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0D88A8-CD9C-4996-B67B-808E996EC8FB}"/>
              </a:ext>
            </a:extLst>
          </p:cNvPr>
          <p:cNvSpPr txBox="1"/>
          <p:nvPr/>
        </p:nvSpPr>
        <p:spPr>
          <a:xfrm>
            <a:off x="12768928" y="136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187768"/>
            <a:ext cx="11826478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Экологическое состояние речных систем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4037" y="2243852"/>
            <a:ext cx="12902327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Река - это важный элемент природной экосистемы. Она обеспечивает питьевой водой, орошает поля, служит местом обитания для рыб и других животных. Однако человеческая деятельность оказывает негативное влияние на экологическое состояние рек. Загрязнение воды, разрушение берегов и изменение климата могут привести к ухудшению качества воды, сокращению биоразнообразия и другим экологическим проблемам.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864037" y="4496753"/>
            <a:ext cx="12902327" cy="2545080"/>
          </a:xfrm>
          <a:prstGeom prst="roundRect">
            <a:avLst>
              <a:gd name="adj" fmla="val 14551"/>
            </a:avLst>
          </a:prstGeom>
          <a:noFill/>
          <a:ln w="1524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79277" y="4511993"/>
            <a:ext cx="1287053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1127522" y="4667726"/>
            <a:ext cx="379226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Загрязнение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421035" y="4667726"/>
            <a:ext cx="378845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Разрушение берегов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710738" y="4667726"/>
            <a:ext cx="379226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Изменение климата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79277" y="5218509"/>
            <a:ext cx="12870537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127522" y="5374243"/>
            <a:ext cx="379226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Сброс сточных вод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421035" y="5374243"/>
            <a:ext cx="378845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Вырубка лесов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710738" y="5374243"/>
            <a:ext cx="379226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Повышение температуры воды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79277" y="5925026"/>
            <a:ext cx="1287053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127522" y="6080760"/>
            <a:ext cx="379226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Выброс мусора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421035" y="6080760"/>
            <a:ext cx="378845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Строительство плотин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710738" y="6080760"/>
            <a:ext cx="379226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Уменьшение количества осадков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0F6B1B-E080-427B-AC36-5A9FCFBDBB6F}"/>
              </a:ext>
            </a:extLst>
          </p:cNvPr>
          <p:cNvSpPr txBox="1"/>
          <p:nvPr/>
        </p:nvSpPr>
        <p:spPr>
          <a:xfrm>
            <a:off x="12768928" y="136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6639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8542" y="3130987"/>
            <a:ext cx="10254972" cy="570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Определение географического положения</a:t>
            </a:r>
            <a:endParaRPr lang="en-US" sz="3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18542" y="4009192"/>
            <a:ext cx="13193316" cy="985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Чтобы узнать географическое положение реки, необходимо определить ее координаты. Для этого нужно найти на карте точку, где начинается река (ее исток), и точку, где она заканчивается (ее устье). Затем можно найти координаты этих точек, используя градусную сетку карты.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42" y="5225296"/>
            <a:ext cx="513278" cy="51327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18542" y="5943838"/>
            <a:ext cx="2281238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Широта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718542" y="6352103"/>
            <a:ext cx="4192429" cy="1313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Широта - это расстояние от экватора до определенной точки на земной поверхности. Она измеряется в градусах от 0° до 90°.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867" y="5225296"/>
            <a:ext cx="513278" cy="51327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218867" y="5943838"/>
            <a:ext cx="2281238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Долгота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218867" y="6352103"/>
            <a:ext cx="4192548" cy="1313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Долгота - это расстояние от нулевого меридиана до определенной точки на земной поверхности. Она измеряется в градусах от 0° до 180°.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310" y="5225296"/>
            <a:ext cx="513278" cy="51327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719310" y="5943838"/>
            <a:ext cx="2281238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E0E4E6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Карта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719310" y="6352103"/>
            <a:ext cx="4192548" cy="1313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Карта - это изображение поверхности Земли, которое используется для определения географического положения мест, объектов и явлений.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BD9BC3-1EF0-4EAE-9594-6B61487B634E}"/>
              </a:ext>
            </a:extLst>
          </p:cNvPr>
          <p:cNvSpPr txBox="1"/>
          <p:nvPr/>
        </p:nvSpPr>
        <p:spPr>
          <a:xfrm>
            <a:off x="12768928" y="13677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812</Words>
  <Application>Microsoft Office PowerPoint</Application>
  <PresentationFormat>Произвольный</PresentationFormat>
  <Paragraphs>80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2024-09-24T13:56:11Z</dcterms:created>
  <dcterms:modified xsi:type="dcterms:W3CDTF">2024-09-24T14:01:54Z</dcterms:modified>
</cp:coreProperties>
</file>