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8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91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555069"/>
            <a:ext cx="7315200" cy="2601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800"/>
              </a:lnSpc>
              <a:buNone/>
            </a:pPr>
            <a:r>
              <a:rPr lang="en-US" sz="40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Факторы, влияющие на здоровье человека. Здоровый образ жизни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13170" y="3245288"/>
            <a:ext cx="7217229" cy="1609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Здоровье человека - это не просто отсутствие болезней. Оно представляет собой состояние полного физического, душевного и социального благополучия. На здоровье человека влияют различные факторы, которые можно разделить на несколько групп.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1DE22-21A1-4CB1-8473-EBB8BDD8020D}"/>
              </a:ext>
            </a:extLst>
          </p:cNvPr>
          <p:cNvSpPr txBox="1"/>
          <p:nvPr/>
        </p:nvSpPr>
        <p:spPr>
          <a:xfrm>
            <a:off x="12779829" y="7791570"/>
            <a:ext cx="185057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3FC75-3F2E-4D68-88E7-0D827E407E60}"/>
              </a:ext>
            </a:extLst>
          </p:cNvPr>
          <p:cNvSpPr txBox="1"/>
          <p:nvPr/>
        </p:nvSpPr>
        <p:spPr>
          <a:xfrm>
            <a:off x="7315199" y="5285253"/>
            <a:ext cx="7315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«Факторы, влияющие на здоровье человека. Здоровый образ жизни»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5DEB6-08BB-4D22-8F49-2757F092384D}"/>
              </a:ext>
            </a:extLst>
          </p:cNvPr>
          <p:cNvSpPr txBox="1"/>
          <p:nvPr/>
        </p:nvSpPr>
        <p:spPr>
          <a:xfrm>
            <a:off x="108858" y="1020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40468"/>
            <a:ext cx="89006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Определение ключевых понятий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89409"/>
            <a:ext cx="4196358" cy="3499604"/>
          </a:xfrm>
          <a:prstGeom prst="roundRect">
            <a:avLst>
              <a:gd name="adj" fmla="val 272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123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Здоровье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3614261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Состояние полного физического, душевного и социального благополучия, а не просто отсутствие болезней или физических дефектов.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889409"/>
            <a:ext cx="4196358" cy="3499604"/>
          </a:xfrm>
          <a:prstGeom prst="roundRect">
            <a:avLst>
              <a:gd name="adj" fmla="val 272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3123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Охрана здоровья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3614261"/>
            <a:ext cx="372749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Комплекс мер, направленных на сохранение и укрепление здоровья населения, предотвращение возникновения и распространения заболеваний, а также обеспечение условий для здорового образа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889409"/>
            <a:ext cx="4196358" cy="3499604"/>
          </a:xfrm>
          <a:prstGeom prst="roundRect">
            <a:avLst>
              <a:gd name="adj" fmla="val 272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3123843"/>
            <a:ext cx="31101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Здоровый образ жизни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3614261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Совокупность привычек и образа жизни, которые способствуют сохранению и укреплению здоровья человека.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18C15-BB2F-4BA6-9C50-8867B5E74E5F}"/>
              </a:ext>
            </a:extLst>
          </p:cNvPr>
          <p:cNvSpPr txBox="1"/>
          <p:nvPr/>
        </p:nvSpPr>
        <p:spPr>
          <a:xfrm>
            <a:off x="12779829" y="7791570"/>
            <a:ext cx="185057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D1EDF-CFB4-44C3-B86B-3EA037E66522}"/>
              </a:ext>
            </a:extLst>
          </p:cNvPr>
          <p:cNvSpPr txBox="1"/>
          <p:nvPr/>
        </p:nvSpPr>
        <p:spPr>
          <a:xfrm>
            <a:off x="108858" y="1020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929640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Биологические факторы, влияющие на здоровье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451390" y="294251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656773" y="3027521"/>
            <a:ext cx="9941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188506" y="2942511"/>
            <a:ext cx="38421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Генетическая предрасположенность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188506" y="3787259"/>
            <a:ext cx="38421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Наследственные факторы могут повышать или понижать риск развития определенных заболеваний.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9257467" y="294251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415224" y="3027521"/>
            <a:ext cx="19466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994583" y="29425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Пол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994583" y="3432929"/>
            <a:ext cx="38421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Мужчины и женщины подвержены различным заболеваниям из-за физиологических различий.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51390" y="57208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607004" y="5805845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188506" y="57208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Возраст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188506" y="6211253"/>
            <a:ext cx="38421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 возрастом повышается риск развития хронических заболеваний.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9257467" y="57208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408319" y="5805845"/>
            <a:ext cx="2085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994583" y="5720834"/>
            <a:ext cx="28978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Физическое развитие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9994583" y="6211253"/>
            <a:ext cx="38421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Физическое состояние, включая рост, вес и строение тела, может влиять на здоровье.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25527-BDA4-4883-B08B-A01D91870793}"/>
              </a:ext>
            </a:extLst>
          </p:cNvPr>
          <p:cNvSpPr txBox="1"/>
          <p:nvPr/>
        </p:nvSpPr>
        <p:spPr>
          <a:xfrm>
            <a:off x="12779829" y="7791570"/>
            <a:ext cx="185057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5213D0-5001-4CAA-8AD3-32148CC044C6}"/>
              </a:ext>
            </a:extLst>
          </p:cNvPr>
          <p:cNvSpPr txBox="1"/>
          <p:nvPr/>
        </p:nvSpPr>
        <p:spPr>
          <a:xfrm>
            <a:off x="108858" y="1020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4155"/>
            <a:ext cx="124583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Социально-экономические факторы здоровья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0899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Уровень дохода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671054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Низкий уровень дохода может ограничить доступ к качественному питанию, медицинскому обслуживанию и другим ресурсам, необходимым для поддержания здоровья.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0899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Образование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671054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Образование позволяет людям лучше понимать принципы здорового образа жизни и принимать более осознанные решения в отношении своего здоровья.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089910"/>
            <a:ext cx="31200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Работа и условия труда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671054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Условия труда могут иметь как положительное, так и отрицательное влияние на здоровье. Например, работа в стрессовых условиях может повысить риск развития заболеваний сердечно-сосудистой 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3C45D-E53E-4709-9E3F-885BF9DCCA72}"/>
              </a:ext>
            </a:extLst>
          </p:cNvPr>
          <p:cNvSpPr txBox="1"/>
          <p:nvPr/>
        </p:nvSpPr>
        <p:spPr>
          <a:xfrm>
            <a:off x="12779829" y="7791570"/>
            <a:ext cx="185057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B9C209-0456-421B-8772-5D08DE8D7277}"/>
              </a:ext>
            </a:extLst>
          </p:cNvPr>
          <p:cNvSpPr txBox="1"/>
          <p:nvPr/>
        </p:nvSpPr>
        <p:spPr>
          <a:xfrm>
            <a:off x="108858" y="1020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1395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1860" y="2579013"/>
            <a:ext cx="8249722" cy="5283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50"/>
              </a:lnSpc>
              <a:buNone/>
            </a:pPr>
            <a:r>
              <a:rPr lang="en-US" sz="330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Экологические (геофизические) факторы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834033" y="3361015"/>
            <a:ext cx="22860" cy="4404836"/>
          </a:xfrm>
          <a:prstGeom prst="roundRect">
            <a:avLst>
              <a:gd name="adj" fmla="val 310717"/>
            </a:avLst>
          </a:prstGeom>
          <a:solidFill>
            <a:srgbClr val="56565B"/>
          </a:solidFill>
          <a:ln/>
        </p:spPr>
      </p:sp>
      <p:sp>
        <p:nvSpPr>
          <p:cNvPr id="5" name="Shape 2"/>
          <p:cNvSpPr/>
          <p:nvPr/>
        </p:nvSpPr>
        <p:spPr>
          <a:xfrm>
            <a:off x="1012805" y="3729871"/>
            <a:ext cx="591860" cy="22860"/>
          </a:xfrm>
          <a:prstGeom prst="roundRect">
            <a:avLst>
              <a:gd name="adj" fmla="val 310717"/>
            </a:avLst>
          </a:prstGeom>
          <a:solidFill>
            <a:srgbClr val="56565B"/>
          </a:solidFill>
          <a:ln/>
        </p:spPr>
      </p:sp>
      <p:sp>
        <p:nvSpPr>
          <p:cNvPr id="6" name="Shape 3"/>
          <p:cNvSpPr/>
          <p:nvPr/>
        </p:nvSpPr>
        <p:spPr>
          <a:xfrm>
            <a:off x="655260" y="3551158"/>
            <a:ext cx="380405" cy="380405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08375" y="3614499"/>
            <a:ext cx="74057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1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775579" y="3530084"/>
            <a:ext cx="2113955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Качество воздуха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775579" y="3895844"/>
            <a:ext cx="12262961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Загрязнение воздуха может вызывать различные заболевания дыхательной системы и сердечно-сосудистой системы.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012805" y="4873347"/>
            <a:ext cx="591860" cy="22860"/>
          </a:xfrm>
          <a:prstGeom prst="roundRect">
            <a:avLst>
              <a:gd name="adj" fmla="val 310717"/>
            </a:avLst>
          </a:prstGeom>
          <a:solidFill>
            <a:srgbClr val="56565B"/>
          </a:solidFill>
          <a:ln/>
        </p:spPr>
      </p:sp>
      <p:sp>
        <p:nvSpPr>
          <p:cNvPr id="11" name="Shape 8"/>
          <p:cNvSpPr/>
          <p:nvPr/>
        </p:nvSpPr>
        <p:spPr>
          <a:xfrm>
            <a:off x="655260" y="4694634"/>
            <a:ext cx="380405" cy="380405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72894" y="4757976"/>
            <a:ext cx="145137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2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775579" y="4673560"/>
            <a:ext cx="2113955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Качество воды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775579" y="5039320"/>
            <a:ext cx="12262961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Загрязнение воды может быть причиной различных заболеваний, в том числе пищевых отравлений.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012805" y="6016823"/>
            <a:ext cx="591860" cy="22860"/>
          </a:xfrm>
          <a:prstGeom prst="roundRect">
            <a:avLst>
              <a:gd name="adj" fmla="val 310717"/>
            </a:avLst>
          </a:prstGeom>
          <a:solidFill>
            <a:srgbClr val="56565B"/>
          </a:solidFill>
          <a:ln/>
        </p:spPr>
      </p:sp>
      <p:sp>
        <p:nvSpPr>
          <p:cNvPr id="16" name="Shape 13"/>
          <p:cNvSpPr/>
          <p:nvPr/>
        </p:nvSpPr>
        <p:spPr>
          <a:xfrm>
            <a:off x="655260" y="5838111"/>
            <a:ext cx="380405" cy="380405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71227" y="5901452"/>
            <a:ext cx="148471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3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775579" y="5817037"/>
            <a:ext cx="2113955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Уровень шума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775579" y="6182797"/>
            <a:ext cx="12262961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Высокий уровень шума может вызывать стресс, нарушение сна и другие проблемы со здоровьем.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1012805" y="7160300"/>
            <a:ext cx="591860" cy="22860"/>
          </a:xfrm>
          <a:prstGeom prst="roundRect">
            <a:avLst>
              <a:gd name="adj" fmla="val 310717"/>
            </a:avLst>
          </a:prstGeom>
          <a:solidFill>
            <a:srgbClr val="56565B"/>
          </a:solidFill>
          <a:ln/>
        </p:spPr>
      </p:sp>
      <p:sp>
        <p:nvSpPr>
          <p:cNvPr id="21" name="Shape 18"/>
          <p:cNvSpPr/>
          <p:nvPr/>
        </p:nvSpPr>
        <p:spPr>
          <a:xfrm>
            <a:off x="655260" y="6981587"/>
            <a:ext cx="380405" cy="380405"/>
          </a:xfrm>
          <a:prstGeom prst="roundRect">
            <a:avLst>
              <a:gd name="adj" fmla="val 1867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67655" y="7044928"/>
            <a:ext cx="155496" cy="253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4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1775579" y="6960513"/>
            <a:ext cx="2113955" cy="264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Радиация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1775579" y="7326273"/>
            <a:ext cx="12262961" cy="270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Радиация может быть причиной различных заболеваний, в том числе рака.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8F887-6E81-4D58-927A-BF640FE04D5C}"/>
              </a:ext>
            </a:extLst>
          </p:cNvPr>
          <p:cNvSpPr txBox="1"/>
          <p:nvPr/>
        </p:nvSpPr>
        <p:spPr>
          <a:xfrm>
            <a:off x="12779829" y="7791570"/>
            <a:ext cx="185057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8217D2-BBAE-443C-AE25-08081BCDD1EF}"/>
              </a:ext>
            </a:extLst>
          </p:cNvPr>
          <p:cNvSpPr txBox="1"/>
          <p:nvPr/>
        </p:nvSpPr>
        <p:spPr>
          <a:xfrm>
            <a:off x="108858" y="1020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68561"/>
            <a:ext cx="97671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Психологические факторы здоровья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Уровень стресса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68022" y="2634734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Хронический стресс может негативно влиять на иммунную систему, вызывать различные заболевания, включая сердечно-сосудистые заболевания, депрессию и тревожность.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3958828"/>
            <a:ext cx="36264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Эмоциональное состояние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8022" y="4449247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Положительные эмоции, такие как радость, любовь и благодарность, способствуют укреплению здоровья, а отрицательные эмоции, такие как гнев, страх и печаль, могут негативно влиять на здоровье.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5773341"/>
            <a:ext cx="31368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Социальная поддержка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8022" y="6263759"/>
            <a:ext cx="11568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Сильная социальная поддержка, включающая в себя семью, друзей, коллег и других людей, которые заботятся о нас, может повысить нашу устойчивость к стрессу и другим факторам, влияющим на здоровье.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A437B8-ABF9-4C03-A801-DAE94BB134A3}"/>
              </a:ext>
            </a:extLst>
          </p:cNvPr>
          <p:cNvSpPr txBox="1"/>
          <p:nvPr/>
        </p:nvSpPr>
        <p:spPr>
          <a:xfrm>
            <a:off x="12779829" y="7791570"/>
            <a:ext cx="185057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8BFB85-C8C4-455E-BC3F-F3D794A76FBB}"/>
              </a:ext>
            </a:extLst>
          </p:cNvPr>
          <p:cNvSpPr txBox="1"/>
          <p:nvPr/>
        </p:nvSpPr>
        <p:spPr>
          <a:xfrm>
            <a:off x="108858" y="1020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77133"/>
            <a:ext cx="107993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Составляющие здорового образа жизни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26074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719864"/>
            <a:ext cx="31487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Рациональное питание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210282"/>
            <a:ext cx="63512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Сбалансированное питание, богатое фруктами, овощами, белками и клетчаткой, является основой здорового образа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1926074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2719864"/>
            <a:ext cx="31453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Физическая активность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85221" y="3210282"/>
            <a:ext cx="63513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Регулярные физические нагрузки укрепляют сердечно-сосудистую систему, улучшают настроение, снижают риск развития хронических заболеваний.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979432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57732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Здоровый сон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93790" y="6263640"/>
            <a:ext cx="63512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Достаточное количество качественного сна обеспечивает восстановление организма и способствует улучшению когнитивных функций.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21" y="4979432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5221" y="5773222"/>
            <a:ext cx="29147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Poppins" pitchFamily="34" charset="-122"/>
                <a:cs typeface="Arial" panose="020B0604020202020204" pitchFamily="34" charset="0"/>
              </a:rPr>
              <a:t>Управление стрессом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85221" y="6263640"/>
            <a:ext cx="63513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Техники релаксации, медитации, йоги и другие методы управления стрессом помогают сохранить психическое и эмоциональное здоровье.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94F602-ABC3-4D8F-B663-F75D5D2FFAD8}"/>
              </a:ext>
            </a:extLst>
          </p:cNvPr>
          <p:cNvSpPr txBox="1"/>
          <p:nvPr/>
        </p:nvSpPr>
        <p:spPr>
          <a:xfrm>
            <a:off x="12779829" y="7791570"/>
            <a:ext cx="185057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F823FB-F5A5-440D-8C20-E5DB15DFD554}"/>
              </a:ext>
            </a:extLst>
          </p:cNvPr>
          <p:cNvSpPr txBox="1"/>
          <p:nvPr/>
        </p:nvSpPr>
        <p:spPr>
          <a:xfrm>
            <a:off x="108858" y="10203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559</Words>
  <Application>Microsoft Office PowerPoint</Application>
  <PresentationFormat>Произвольный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2024-09-01T14:29:03Z</dcterms:created>
  <dcterms:modified xsi:type="dcterms:W3CDTF">2024-09-01T14:36:17Z</dcterms:modified>
</cp:coreProperties>
</file>