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4630400" cy="8229600"/>
  <p:notesSz cx="8229600" cy="14630400"/>
  <p:embeddedFontLst>
    <p:embeddedFont>
      <p:font typeface="Calibri" panose="020F0502020204030204" pitchFamily="34" charset="0"/>
      <p:regular r:id="rId10"/>
      <p:bold r:id="rId11"/>
      <p:italic r:id="rId12"/>
      <p:boldItalic r:id="rId13"/>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8" d="100"/>
          <a:sy n="88" d="100"/>
        </p:scale>
        <p:origin x="6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64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A"/>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newuroki.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newuroki.ne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newuroki.ne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ewuroki.ne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newuroki.net/"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newuroki.ne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newuroki.net/"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7315200" cy="8229600"/>
          </a:xfrm>
          <a:prstGeom prst="rect">
            <a:avLst/>
          </a:prstGeom>
        </p:spPr>
      </p:pic>
      <p:sp>
        <p:nvSpPr>
          <p:cNvPr id="3" name="Text 0"/>
          <p:cNvSpPr/>
          <p:nvPr/>
        </p:nvSpPr>
        <p:spPr>
          <a:xfrm>
            <a:off x="7315200" y="48422"/>
            <a:ext cx="7315200" cy="2847175"/>
          </a:xfrm>
          <a:prstGeom prst="rect">
            <a:avLst/>
          </a:prstGeom>
          <a:noFill/>
          <a:ln/>
        </p:spPr>
        <p:txBody>
          <a:bodyPr wrap="square" lIns="0" tIns="0" rIns="0" bIns="0" rtlCol="0" anchor="t"/>
          <a:lstStyle/>
          <a:p>
            <a:pPr marL="0" indent="0" algn="ctr">
              <a:lnSpc>
                <a:spcPts val="7650"/>
              </a:lnSpc>
              <a:buNone/>
            </a:pPr>
            <a:r>
              <a:rPr lang="en-US" sz="6100" dirty="0">
                <a:solidFill>
                  <a:srgbClr val="1F1E1E"/>
                </a:solidFill>
                <a:latin typeface="Arial" panose="020B0604020202020204" pitchFamily="34" charset="0"/>
                <a:ea typeface="Red Hat Text" pitchFamily="34" charset="-122"/>
                <a:cs typeface="Arial" panose="020B0604020202020204" pitchFamily="34" charset="0"/>
              </a:rPr>
              <a:t>Температура воздуха на разных широтах</a:t>
            </a:r>
            <a:endParaRPr lang="en-US" sz="6100" dirty="0">
              <a:latin typeface="Arial" panose="020B0604020202020204" pitchFamily="34" charset="0"/>
              <a:cs typeface="Arial" panose="020B0604020202020204" pitchFamily="34" charset="0"/>
            </a:endParaRPr>
          </a:p>
        </p:txBody>
      </p:sp>
      <p:sp>
        <p:nvSpPr>
          <p:cNvPr id="4" name="Text 1"/>
          <p:cNvSpPr/>
          <p:nvPr/>
        </p:nvSpPr>
        <p:spPr>
          <a:xfrm>
            <a:off x="7587344" y="3019972"/>
            <a:ext cx="6825342" cy="2298144"/>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Здравствуйте, ребята! Сегодня на уроке мы с вами узнаем, как температура воздуха распределяется по Земле и что влияет на это распределение. Это важная тема, ведь от температуры зависит жизнь на нашей планете, климат разных регионов и даже наше здоровье.</a:t>
            </a:r>
            <a:endParaRPr lang="en-US" sz="185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27FF47F-A9AF-4E82-89ED-C067E59C9C88}"/>
              </a:ext>
            </a:extLst>
          </p:cNvPr>
          <p:cNvSpPr txBox="1"/>
          <p:nvPr/>
        </p:nvSpPr>
        <p:spPr>
          <a:xfrm>
            <a:off x="7315201" y="5187075"/>
            <a:ext cx="7315200" cy="2308324"/>
          </a:xfrm>
          <a:prstGeom prst="rect">
            <a:avLst/>
          </a:prstGeom>
          <a:noFill/>
        </p:spPr>
        <p:txBody>
          <a:bodyPr wrap="square" rtlCol="0">
            <a:spAutoFit/>
          </a:bodyPr>
          <a:lstStyle/>
          <a:p>
            <a:pPr algn="ctr"/>
            <a:r>
              <a:rPr lang="ru-RU" sz="2400" b="1" dirty="0">
                <a:latin typeface="Arial" panose="020B0604020202020204" pitchFamily="34" charset="0"/>
                <a:cs typeface="Arial" panose="020B0604020202020204" pitchFamily="34" charset="0"/>
              </a:rPr>
              <a:t>Презентация для урока географии в 6 классе по теме: "Температура воздуха на разных широтах"</a:t>
            </a:r>
          </a:p>
          <a:p>
            <a:pPr algn="ctr"/>
            <a:r>
              <a:rPr lang="ru-RU" sz="24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«Новые УРОКИ» </a:t>
            </a:r>
            <a:r>
              <a:rPr lang="en-US" sz="24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newUROKI.net</a:t>
            </a:r>
            <a:endParaRPr lang="ru-RU" sz="2400" dirty="0">
              <a:latin typeface="Arial" panose="020B0604020202020204" pitchFamily="34" charset="0"/>
              <a:cs typeface="Arial" panose="020B0604020202020204" pitchFamily="34" charset="0"/>
            </a:endParaRPr>
          </a:p>
          <a:p>
            <a:pPr algn="ctr"/>
            <a:r>
              <a:rPr lang="ru-RU" sz="2400" dirty="0">
                <a:latin typeface="Arial" panose="020B0604020202020204" pitchFamily="34" charset="0"/>
                <a:cs typeface="Arial" panose="020B0604020202020204" pitchFamily="34" charset="0"/>
              </a:rPr>
              <a:t>Всё для учителя – всё бесплатно!</a:t>
            </a:r>
          </a:p>
          <a:p>
            <a:pPr algn="ctr"/>
            <a:endParaRPr lang="ru-RU"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7EA8400-02EB-40AA-99CD-4ABFDFC3ACC8}"/>
              </a:ext>
            </a:extLst>
          </p:cNvPr>
          <p:cNvSpPr txBox="1"/>
          <p:nvPr/>
        </p:nvSpPr>
        <p:spPr>
          <a:xfrm>
            <a:off x="130627" y="115001"/>
            <a:ext cx="1723549" cy="369332"/>
          </a:xfrm>
          <a:prstGeom prst="rect">
            <a:avLst/>
          </a:prstGeom>
          <a:noFill/>
        </p:spPr>
        <p:txBody>
          <a:bodyPr wrap="none" rtlCol="0">
            <a:spAutoFit/>
          </a:bodyPr>
          <a:lstStyle/>
          <a:p>
            <a:r>
              <a:rPr lang="en-US" u="sng" dirty="0">
                <a:solidFill>
                  <a:schemeClr val="tx1">
                    <a:alpha val="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newUROKI.net</a:t>
            </a:r>
            <a:endParaRPr lang="ru-RU" dirty="0">
              <a:solidFill>
                <a:schemeClr val="tx1">
                  <a:alpha val="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56830"/>
          </a:xfrm>
          <a:prstGeom prst="rect">
            <a:avLst/>
          </a:prstGeom>
        </p:spPr>
      </p:pic>
      <p:sp>
        <p:nvSpPr>
          <p:cNvPr id="3" name="Text 0"/>
          <p:cNvSpPr/>
          <p:nvPr/>
        </p:nvSpPr>
        <p:spPr>
          <a:xfrm>
            <a:off x="631865" y="3020378"/>
            <a:ext cx="12746593" cy="531019"/>
          </a:xfrm>
          <a:prstGeom prst="rect">
            <a:avLst/>
          </a:prstGeom>
          <a:noFill/>
          <a:ln/>
        </p:spPr>
        <p:txBody>
          <a:bodyPr wrap="none" lIns="0" tIns="0" rIns="0" bIns="0" rtlCol="0" anchor="t"/>
          <a:lstStyle/>
          <a:p>
            <a:pPr marL="0" indent="0">
              <a:lnSpc>
                <a:spcPts val="4150"/>
              </a:lnSpc>
              <a:buNone/>
            </a:pPr>
            <a:r>
              <a:rPr lang="en-US" sz="3300" dirty="0">
                <a:solidFill>
                  <a:srgbClr val="1F1E1E"/>
                </a:solidFill>
                <a:latin typeface="Arial" panose="020B0604020202020204" pitchFamily="34" charset="0"/>
                <a:ea typeface="Red Hat Text" pitchFamily="34" charset="-122"/>
                <a:cs typeface="Arial" panose="020B0604020202020204" pitchFamily="34" charset="0"/>
              </a:rPr>
              <a:t>Факторы, влияющие на распределение температуры воздуха</a:t>
            </a:r>
            <a:endParaRPr lang="en-US" sz="3300" dirty="0">
              <a:latin typeface="Arial" panose="020B0604020202020204" pitchFamily="34" charset="0"/>
              <a:cs typeface="Arial" panose="020B0604020202020204" pitchFamily="34" charset="0"/>
            </a:endParaRPr>
          </a:p>
        </p:txBody>
      </p:sp>
      <p:sp>
        <p:nvSpPr>
          <p:cNvPr id="4" name="Shape 1"/>
          <p:cNvSpPr/>
          <p:nvPr/>
        </p:nvSpPr>
        <p:spPr>
          <a:xfrm>
            <a:off x="631865" y="4025146"/>
            <a:ext cx="406122" cy="406122"/>
          </a:xfrm>
          <a:prstGeom prst="roundRect">
            <a:avLst>
              <a:gd name="adj" fmla="val 6669"/>
            </a:avLst>
          </a:prstGeom>
          <a:solidFill>
            <a:srgbClr val="F3E8E8"/>
          </a:solidFill>
          <a:ln/>
        </p:spPr>
      </p:sp>
      <p:sp>
        <p:nvSpPr>
          <p:cNvPr id="5" name="Text 2"/>
          <p:cNvSpPr/>
          <p:nvPr/>
        </p:nvSpPr>
        <p:spPr>
          <a:xfrm>
            <a:off x="795814" y="4100751"/>
            <a:ext cx="78224" cy="254913"/>
          </a:xfrm>
          <a:prstGeom prst="rect">
            <a:avLst/>
          </a:prstGeom>
          <a:noFill/>
          <a:ln/>
        </p:spPr>
        <p:txBody>
          <a:bodyPr wrap="none" lIns="0" tIns="0" rIns="0" bIns="0" rtlCol="0" anchor="t"/>
          <a:lstStyle/>
          <a:p>
            <a:pPr marL="0" indent="0" algn="ctr">
              <a:lnSpc>
                <a:spcPts val="2000"/>
              </a:lnSpc>
              <a:buNone/>
            </a:pPr>
            <a:r>
              <a:rPr lang="en-US" sz="2000" dirty="0">
                <a:solidFill>
                  <a:srgbClr val="3B3535"/>
                </a:solidFill>
                <a:latin typeface="Arial" panose="020B0604020202020204" pitchFamily="34" charset="0"/>
                <a:ea typeface="Red Hat Text" pitchFamily="34" charset="-122"/>
                <a:cs typeface="Arial" panose="020B0604020202020204" pitchFamily="34" charset="0"/>
              </a:rPr>
              <a:t>1</a:t>
            </a:r>
            <a:endParaRPr lang="en-US" sz="2000" dirty="0">
              <a:latin typeface="Arial" panose="020B0604020202020204" pitchFamily="34" charset="0"/>
              <a:cs typeface="Arial" panose="020B0604020202020204" pitchFamily="34" charset="0"/>
            </a:endParaRPr>
          </a:p>
        </p:txBody>
      </p:sp>
      <p:sp>
        <p:nvSpPr>
          <p:cNvPr id="6" name="Text 3"/>
          <p:cNvSpPr/>
          <p:nvPr/>
        </p:nvSpPr>
        <p:spPr>
          <a:xfrm>
            <a:off x="1218486" y="4025146"/>
            <a:ext cx="3250525" cy="265509"/>
          </a:xfrm>
          <a:prstGeom prst="rect">
            <a:avLst/>
          </a:prstGeom>
          <a:noFill/>
          <a:ln/>
        </p:spPr>
        <p:txBody>
          <a:bodyPr wrap="none" lIns="0" tIns="0" rIns="0" bIns="0" rtlCol="0" anchor="t"/>
          <a:lstStyle/>
          <a:p>
            <a:pPr marL="0" indent="0">
              <a:lnSpc>
                <a:spcPts val="2050"/>
              </a:lnSpc>
              <a:buNone/>
            </a:pPr>
            <a:r>
              <a:rPr lang="en-US" sz="1650" dirty="0">
                <a:solidFill>
                  <a:srgbClr val="3B3535"/>
                </a:solidFill>
                <a:latin typeface="Arial" panose="020B0604020202020204" pitchFamily="34" charset="0"/>
                <a:ea typeface="Red Hat Text" pitchFamily="34" charset="-122"/>
                <a:cs typeface="Arial" panose="020B0604020202020204" pitchFamily="34" charset="0"/>
              </a:rPr>
              <a:t>Угол падения солнечных лучей</a:t>
            </a:r>
            <a:endParaRPr lang="en-US" sz="1650" dirty="0">
              <a:latin typeface="Arial" panose="020B0604020202020204" pitchFamily="34" charset="0"/>
              <a:cs typeface="Arial" panose="020B0604020202020204" pitchFamily="34" charset="0"/>
            </a:endParaRPr>
          </a:p>
        </p:txBody>
      </p:sp>
      <p:sp>
        <p:nvSpPr>
          <p:cNvPr id="7" name="Text 4"/>
          <p:cNvSpPr/>
          <p:nvPr/>
        </p:nvSpPr>
        <p:spPr>
          <a:xfrm>
            <a:off x="1218486" y="4398883"/>
            <a:ext cx="6006465" cy="1154906"/>
          </a:xfrm>
          <a:prstGeom prst="rect">
            <a:avLst/>
          </a:prstGeom>
          <a:noFill/>
          <a:ln/>
        </p:spPr>
        <p:txBody>
          <a:bodyPr wrap="square" lIns="0" tIns="0" rIns="0" bIns="0" rtlCol="0" anchor="t"/>
          <a:lstStyle/>
          <a:p>
            <a:pPr marL="0" indent="0">
              <a:lnSpc>
                <a:spcPts val="2250"/>
              </a:lnSpc>
              <a:buNone/>
            </a:pPr>
            <a:r>
              <a:rPr lang="en-US" sz="1400" dirty="0">
                <a:solidFill>
                  <a:srgbClr val="3B3535"/>
                </a:solidFill>
                <a:latin typeface="Arial" panose="020B0604020202020204" pitchFamily="34" charset="0"/>
                <a:ea typeface="Roboto" pitchFamily="34" charset="-122"/>
                <a:cs typeface="Arial" panose="020B0604020202020204" pitchFamily="34" charset="0"/>
              </a:rPr>
              <a:t>Чем больше угол падения солнечных лучей, тем больше тепла получает поверхность Земли. На экваторе солнечные лучи падают практически отвесно, поэтому там жарче, чем на полюсах, где они падают под очень острым углом.</a:t>
            </a:r>
            <a:endParaRPr lang="en-US" sz="1400" dirty="0">
              <a:latin typeface="Arial" panose="020B0604020202020204" pitchFamily="34" charset="0"/>
              <a:cs typeface="Arial" panose="020B0604020202020204" pitchFamily="34" charset="0"/>
            </a:endParaRPr>
          </a:p>
        </p:txBody>
      </p:sp>
      <p:sp>
        <p:nvSpPr>
          <p:cNvPr id="8" name="Shape 5"/>
          <p:cNvSpPr/>
          <p:nvPr/>
        </p:nvSpPr>
        <p:spPr>
          <a:xfrm>
            <a:off x="7405449" y="4025146"/>
            <a:ext cx="406122" cy="406122"/>
          </a:xfrm>
          <a:prstGeom prst="roundRect">
            <a:avLst>
              <a:gd name="adj" fmla="val 6669"/>
            </a:avLst>
          </a:prstGeom>
          <a:solidFill>
            <a:srgbClr val="F3E8E8"/>
          </a:solidFill>
          <a:ln/>
        </p:spPr>
      </p:sp>
      <p:sp>
        <p:nvSpPr>
          <p:cNvPr id="9" name="Text 6"/>
          <p:cNvSpPr/>
          <p:nvPr/>
        </p:nvSpPr>
        <p:spPr>
          <a:xfrm>
            <a:off x="7538680" y="4100751"/>
            <a:ext cx="139660" cy="254913"/>
          </a:xfrm>
          <a:prstGeom prst="rect">
            <a:avLst/>
          </a:prstGeom>
          <a:noFill/>
          <a:ln/>
        </p:spPr>
        <p:txBody>
          <a:bodyPr wrap="none" lIns="0" tIns="0" rIns="0" bIns="0" rtlCol="0" anchor="t"/>
          <a:lstStyle/>
          <a:p>
            <a:pPr marL="0" indent="0" algn="ctr">
              <a:lnSpc>
                <a:spcPts val="2000"/>
              </a:lnSpc>
              <a:buNone/>
            </a:pPr>
            <a:r>
              <a:rPr lang="en-US" sz="2000" dirty="0">
                <a:solidFill>
                  <a:srgbClr val="3B3535"/>
                </a:solidFill>
                <a:latin typeface="Arial" panose="020B0604020202020204" pitchFamily="34" charset="0"/>
                <a:ea typeface="Red Hat Text" pitchFamily="34" charset="-122"/>
                <a:cs typeface="Arial" panose="020B0604020202020204" pitchFamily="34" charset="0"/>
              </a:rPr>
              <a:t>2</a:t>
            </a:r>
            <a:endParaRPr lang="en-US" sz="2000" dirty="0">
              <a:latin typeface="Arial" panose="020B0604020202020204" pitchFamily="34" charset="0"/>
              <a:cs typeface="Arial" panose="020B0604020202020204" pitchFamily="34" charset="0"/>
            </a:endParaRPr>
          </a:p>
        </p:txBody>
      </p:sp>
      <p:sp>
        <p:nvSpPr>
          <p:cNvPr id="10" name="Text 7"/>
          <p:cNvSpPr/>
          <p:nvPr/>
        </p:nvSpPr>
        <p:spPr>
          <a:xfrm>
            <a:off x="7992070" y="4025146"/>
            <a:ext cx="3312200" cy="265509"/>
          </a:xfrm>
          <a:prstGeom prst="rect">
            <a:avLst/>
          </a:prstGeom>
          <a:noFill/>
          <a:ln/>
        </p:spPr>
        <p:txBody>
          <a:bodyPr wrap="none" lIns="0" tIns="0" rIns="0" bIns="0" rtlCol="0" anchor="t"/>
          <a:lstStyle/>
          <a:p>
            <a:pPr marL="0" indent="0">
              <a:lnSpc>
                <a:spcPts val="2050"/>
              </a:lnSpc>
              <a:buNone/>
            </a:pPr>
            <a:r>
              <a:rPr lang="en-US" sz="1650" dirty="0">
                <a:solidFill>
                  <a:srgbClr val="3B3535"/>
                </a:solidFill>
                <a:latin typeface="Arial" panose="020B0604020202020204" pitchFamily="34" charset="0"/>
                <a:ea typeface="Red Hat Text" pitchFamily="34" charset="-122"/>
                <a:cs typeface="Arial" panose="020B0604020202020204" pitchFamily="34" charset="0"/>
              </a:rPr>
              <a:t>Продолжительность дня и ночи</a:t>
            </a:r>
            <a:endParaRPr lang="en-US" sz="1650" dirty="0">
              <a:latin typeface="Arial" panose="020B0604020202020204" pitchFamily="34" charset="0"/>
              <a:cs typeface="Arial" panose="020B0604020202020204" pitchFamily="34" charset="0"/>
            </a:endParaRPr>
          </a:p>
        </p:txBody>
      </p:sp>
      <p:sp>
        <p:nvSpPr>
          <p:cNvPr id="11" name="Text 8"/>
          <p:cNvSpPr/>
          <p:nvPr/>
        </p:nvSpPr>
        <p:spPr>
          <a:xfrm>
            <a:off x="7992070" y="4398883"/>
            <a:ext cx="6006465" cy="1443633"/>
          </a:xfrm>
          <a:prstGeom prst="rect">
            <a:avLst/>
          </a:prstGeom>
          <a:noFill/>
          <a:ln/>
        </p:spPr>
        <p:txBody>
          <a:bodyPr wrap="square" lIns="0" tIns="0" rIns="0" bIns="0" rtlCol="0" anchor="t"/>
          <a:lstStyle/>
          <a:p>
            <a:pPr marL="0" indent="0">
              <a:lnSpc>
                <a:spcPts val="2250"/>
              </a:lnSpc>
              <a:buNone/>
            </a:pPr>
            <a:r>
              <a:rPr lang="en-US" sz="1400" dirty="0">
                <a:solidFill>
                  <a:srgbClr val="3B3535"/>
                </a:solidFill>
                <a:latin typeface="Arial" panose="020B0604020202020204" pitchFamily="34" charset="0"/>
                <a:ea typeface="Roboto" pitchFamily="34" charset="-122"/>
                <a:cs typeface="Arial" panose="020B0604020202020204" pitchFamily="34" charset="0"/>
              </a:rPr>
              <a:t>На экваторе день и ночь примерно одинаковой длительности, поэтому поверхность Земли получает одинаковое количество тепла в течение года. На полюсах же продолжительность дня и ночи значительно различается в зависимости от времени года, что влияет на температурный режим.</a:t>
            </a:r>
            <a:endParaRPr lang="en-US" sz="1400" dirty="0">
              <a:latin typeface="Arial" panose="020B0604020202020204" pitchFamily="34" charset="0"/>
              <a:cs typeface="Arial" panose="020B0604020202020204" pitchFamily="34" charset="0"/>
            </a:endParaRPr>
          </a:p>
        </p:txBody>
      </p:sp>
      <p:sp>
        <p:nvSpPr>
          <p:cNvPr id="12" name="Shape 9"/>
          <p:cNvSpPr/>
          <p:nvPr/>
        </p:nvSpPr>
        <p:spPr>
          <a:xfrm>
            <a:off x="631865" y="6226016"/>
            <a:ext cx="406122" cy="406122"/>
          </a:xfrm>
          <a:prstGeom prst="roundRect">
            <a:avLst>
              <a:gd name="adj" fmla="val 6669"/>
            </a:avLst>
          </a:prstGeom>
          <a:solidFill>
            <a:srgbClr val="F3E8E8"/>
          </a:solidFill>
          <a:ln/>
        </p:spPr>
      </p:sp>
      <p:sp>
        <p:nvSpPr>
          <p:cNvPr id="13" name="Text 10"/>
          <p:cNvSpPr/>
          <p:nvPr/>
        </p:nvSpPr>
        <p:spPr>
          <a:xfrm>
            <a:off x="760214" y="6301621"/>
            <a:ext cx="149423" cy="254913"/>
          </a:xfrm>
          <a:prstGeom prst="rect">
            <a:avLst/>
          </a:prstGeom>
          <a:noFill/>
          <a:ln/>
        </p:spPr>
        <p:txBody>
          <a:bodyPr wrap="none" lIns="0" tIns="0" rIns="0" bIns="0" rtlCol="0" anchor="t"/>
          <a:lstStyle/>
          <a:p>
            <a:pPr marL="0" indent="0" algn="ctr">
              <a:lnSpc>
                <a:spcPts val="2000"/>
              </a:lnSpc>
              <a:buNone/>
            </a:pPr>
            <a:r>
              <a:rPr lang="en-US" sz="2000" dirty="0">
                <a:solidFill>
                  <a:srgbClr val="3B3535"/>
                </a:solidFill>
                <a:latin typeface="Arial" panose="020B0604020202020204" pitchFamily="34" charset="0"/>
                <a:ea typeface="Red Hat Text" pitchFamily="34" charset="-122"/>
                <a:cs typeface="Arial" panose="020B0604020202020204" pitchFamily="34" charset="0"/>
              </a:rPr>
              <a:t>3</a:t>
            </a:r>
            <a:endParaRPr lang="en-US" sz="2000" dirty="0">
              <a:latin typeface="Arial" panose="020B0604020202020204" pitchFamily="34" charset="0"/>
              <a:cs typeface="Arial" panose="020B0604020202020204" pitchFamily="34" charset="0"/>
            </a:endParaRPr>
          </a:p>
        </p:txBody>
      </p:sp>
      <p:sp>
        <p:nvSpPr>
          <p:cNvPr id="14" name="Text 11"/>
          <p:cNvSpPr/>
          <p:nvPr/>
        </p:nvSpPr>
        <p:spPr>
          <a:xfrm>
            <a:off x="1218486" y="6226016"/>
            <a:ext cx="2696766" cy="265509"/>
          </a:xfrm>
          <a:prstGeom prst="rect">
            <a:avLst/>
          </a:prstGeom>
          <a:noFill/>
          <a:ln/>
        </p:spPr>
        <p:txBody>
          <a:bodyPr wrap="none" lIns="0" tIns="0" rIns="0" bIns="0" rtlCol="0" anchor="t"/>
          <a:lstStyle/>
          <a:p>
            <a:pPr marL="0" indent="0">
              <a:lnSpc>
                <a:spcPts val="2050"/>
              </a:lnSpc>
              <a:buNone/>
            </a:pPr>
            <a:r>
              <a:rPr lang="en-US" sz="1650" dirty="0">
                <a:solidFill>
                  <a:srgbClr val="3B3535"/>
                </a:solidFill>
                <a:latin typeface="Arial" panose="020B0604020202020204" pitchFamily="34" charset="0"/>
                <a:ea typeface="Red Hat Text" pitchFamily="34" charset="-122"/>
                <a:cs typeface="Arial" panose="020B0604020202020204" pitchFamily="34" charset="0"/>
              </a:rPr>
              <a:t>Прозрачность атмосферы</a:t>
            </a:r>
            <a:endParaRPr lang="en-US" sz="1650" dirty="0">
              <a:latin typeface="Arial" panose="020B0604020202020204" pitchFamily="34" charset="0"/>
              <a:cs typeface="Arial" panose="020B0604020202020204" pitchFamily="34" charset="0"/>
            </a:endParaRPr>
          </a:p>
        </p:txBody>
      </p:sp>
      <p:sp>
        <p:nvSpPr>
          <p:cNvPr id="15" name="Text 12"/>
          <p:cNvSpPr/>
          <p:nvPr/>
        </p:nvSpPr>
        <p:spPr>
          <a:xfrm>
            <a:off x="1218486" y="6599753"/>
            <a:ext cx="6006465" cy="866180"/>
          </a:xfrm>
          <a:prstGeom prst="rect">
            <a:avLst/>
          </a:prstGeom>
          <a:noFill/>
          <a:ln/>
        </p:spPr>
        <p:txBody>
          <a:bodyPr wrap="square" lIns="0" tIns="0" rIns="0" bIns="0" rtlCol="0" anchor="t"/>
          <a:lstStyle/>
          <a:p>
            <a:pPr marL="0" indent="0">
              <a:lnSpc>
                <a:spcPts val="2250"/>
              </a:lnSpc>
              <a:buNone/>
            </a:pPr>
            <a:r>
              <a:rPr lang="en-US" sz="1400" dirty="0">
                <a:solidFill>
                  <a:srgbClr val="3B3535"/>
                </a:solidFill>
                <a:latin typeface="Arial" panose="020B0604020202020204" pitchFamily="34" charset="0"/>
                <a:ea typeface="Roboto" pitchFamily="34" charset="-122"/>
                <a:cs typeface="Arial" panose="020B0604020202020204" pitchFamily="34" charset="0"/>
              </a:rPr>
              <a:t>Атмосфера пропускает солнечные лучи, но при этом поглощает часть тепла. Чем больше в атмосфере облаков, пыли и других примесей, тем меньше тепла достигает поверхности Земли.</a:t>
            </a:r>
            <a:endParaRPr lang="en-US" sz="1400" dirty="0">
              <a:latin typeface="Arial" panose="020B0604020202020204" pitchFamily="34" charset="0"/>
              <a:cs typeface="Arial" panose="020B0604020202020204" pitchFamily="34" charset="0"/>
            </a:endParaRPr>
          </a:p>
        </p:txBody>
      </p:sp>
      <p:sp>
        <p:nvSpPr>
          <p:cNvPr id="16" name="Shape 13"/>
          <p:cNvSpPr/>
          <p:nvPr/>
        </p:nvSpPr>
        <p:spPr>
          <a:xfrm>
            <a:off x="7405449" y="6226016"/>
            <a:ext cx="406122" cy="406122"/>
          </a:xfrm>
          <a:prstGeom prst="roundRect">
            <a:avLst>
              <a:gd name="adj" fmla="val 6669"/>
            </a:avLst>
          </a:prstGeom>
          <a:solidFill>
            <a:srgbClr val="F3E8E8"/>
          </a:solidFill>
          <a:ln/>
        </p:spPr>
      </p:sp>
      <p:sp>
        <p:nvSpPr>
          <p:cNvPr id="17" name="Text 14"/>
          <p:cNvSpPr/>
          <p:nvPr/>
        </p:nvSpPr>
        <p:spPr>
          <a:xfrm>
            <a:off x="7529751" y="6301621"/>
            <a:ext cx="157520" cy="254913"/>
          </a:xfrm>
          <a:prstGeom prst="rect">
            <a:avLst/>
          </a:prstGeom>
          <a:noFill/>
          <a:ln/>
        </p:spPr>
        <p:txBody>
          <a:bodyPr wrap="none" lIns="0" tIns="0" rIns="0" bIns="0" rtlCol="0" anchor="t"/>
          <a:lstStyle/>
          <a:p>
            <a:pPr marL="0" indent="0" algn="ctr">
              <a:lnSpc>
                <a:spcPts val="2000"/>
              </a:lnSpc>
              <a:buNone/>
            </a:pPr>
            <a:r>
              <a:rPr lang="en-US" sz="2000" dirty="0">
                <a:solidFill>
                  <a:srgbClr val="3B3535"/>
                </a:solidFill>
                <a:latin typeface="Arial" panose="020B0604020202020204" pitchFamily="34" charset="0"/>
                <a:ea typeface="Red Hat Text" pitchFamily="34" charset="-122"/>
                <a:cs typeface="Arial" panose="020B0604020202020204" pitchFamily="34" charset="0"/>
              </a:rPr>
              <a:t>4</a:t>
            </a:r>
            <a:endParaRPr lang="en-US" sz="2000" dirty="0">
              <a:latin typeface="Arial" panose="020B0604020202020204" pitchFamily="34" charset="0"/>
              <a:cs typeface="Arial" panose="020B0604020202020204" pitchFamily="34" charset="0"/>
            </a:endParaRPr>
          </a:p>
        </p:txBody>
      </p:sp>
      <p:sp>
        <p:nvSpPr>
          <p:cNvPr id="18" name="Text 15"/>
          <p:cNvSpPr/>
          <p:nvPr/>
        </p:nvSpPr>
        <p:spPr>
          <a:xfrm>
            <a:off x="7992070" y="6226016"/>
            <a:ext cx="2124075" cy="265509"/>
          </a:xfrm>
          <a:prstGeom prst="rect">
            <a:avLst/>
          </a:prstGeom>
          <a:noFill/>
          <a:ln/>
        </p:spPr>
        <p:txBody>
          <a:bodyPr wrap="none" lIns="0" tIns="0" rIns="0" bIns="0" rtlCol="0" anchor="t"/>
          <a:lstStyle/>
          <a:p>
            <a:pPr marL="0" indent="0">
              <a:lnSpc>
                <a:spcPts val="2050"/>
              </a:lnSpc>
              <a:buNone/>
            </a:pPr>
            <a:r>
              <a:rPr lang="en-US" sz="1650" dirty="0">
                <a:solidFill>
                  <a:srgbClr val="3B3535"/>
                </a:solidFill>
                <a:latin typeface="Arial" panose="020B0604020202020204" pitchFamily="34" charset="0"/>
                <a:ea typeface="Red Hat Text" pitchFamily="34" charset="-122"/>
                <a:cs typeface="Arial" panose="020B0604020202020204" pitchFamily="34" charset="0"/>
              </a:rPr>
              <a:t>Рельеф местности</a:t>
            </a:r>
            <a:endParaRPr lang="en-US" sz="1650" dirty="0">
              <a:latin typeface="Arial" panose="020B0604020202020204" pitchFamily="34" charset="0"/>
              <a:cs typeface="Arial" panose="020B0604020202020204" pitchFamily="34" charset="0"/>
            </a:endParaRPr>
          </a:p>
        </p:txBody>
      </p:sp>
      <p:sp>
        <p:nvSpPr>
          <p:cNvPr id="19" name="Text 16"/>
          <p:cNvSpPr/>
          <p:nvPr/>
        </p:nvSpPr>
        <p:spPr>
          <a:xfrm>
            <a:off x="7992070" y="6599753"/>
            <a:ext cx="6006465" cy="866180"/>
          </a:xfrm>
          <a:prstGeom prst="rect">
            <a:avLst/>
          </a:prstGeom>
          <a:noFill/>
          <a:ln/>
        </p:spPr>
        <p:txBody>
          <a:bodyPr wrap="square" lIns="0" tIns="0" rIns="0" bIns="0" rtlCol="0" anchor="t"/>
          <a:lstStyle/>
          <a:p>
            <a:pPr marL="0" indent="0">
              <a:lnSpc>
                <a:spcPts val="2250"/>
              </a:lnSpc>
              <a:buNone/>
            </a:pPr>
            <a:r>
              <a:rPr lang="en-US" sz="1400" dirty="0">
                <a:solidFill>
                  <a:srgbClr val="3B3535"/>
                </a:solidFill>
                <a:latin typeface="Arial" panose="020B0604020202020204" pitchFamily="34" charset="0"/>
                <a:ea typeface="Roboto" pitchFamily="34" charset="-122"/>
                <a:cs typeface="Arial" panose="020B0604020202020204" pitchFamily="34" charset="0"/>
              </a:rPr>
              <a:t>Горы препятствуют движению воздушных масс, что может привести к изменению температуры в разных частях рельефа. Например, в горах холоднее, чем на равнинах.</a:t>
            </a:r>
            <a:endParaRPr lang="en-US" sz="1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85B9EE6-04B2-4977-85CD-49A2996CDB80}"/>
              </a:ext>
            </a:extLst>
          </p:cNvPr>
          <p:cNvSpPr txBox="1"/>
          <p:nvPr/>
        </p:nvSpPr>
        <p:spPr>
          <a:xfrm>
            <a:off x="130627" y="115001"/>
            <a:ext cx="1723549" cy="369332"/>
          </a:xfrm>
          <a:prstGeom prst="rect">
            <a:avLst/>
          </a:prstGeom>
          <a:noFill/>
        </p:spPr>
        <p:txBody>
          <a:bodyPr wrap="none" rtlCol="0">
            <a:spAutoFit/>
          </a:bodyPr>
          <a:lstStyle/>
          <a:p>
            <a:r>
              <a:rPr lang="en-US" u="sng" dirty="0">
                <a:solidFill>
                  <a:schemeClr val="tx1">
                    <a:alpha val="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newUROKI.net</a:t>
            </a:r>
            <a:endParaRPr lang="ru-RU" dirty="0">
              <a:solidFill>
                <a:schemeClr val="tx1">
                  <a:alpha val="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02826" y="584835"/>
            <a:ext cx="13224748" cy="1181338"/>
          </a:xfrm>
          <a:prstGeom prst="rect">
            <a:avLst/>
          </a:prstGeom>
          <a:noFill/>
          <a:ln/>
        </p:spPr>
        <p:txBody>
          <a:bodyPr wrap="square" lIns="0" tIns="0" rIns="0" bIns="0" rtlCol="0" anchor="t"/>
          <a:lstStyle/>
          <a:p>
            <a:pPr marL="0" indent="0">
              <a:lnSpc>
                <a:spcPts val="4650"/>
              </a:lnSpc>
              <a:buNone/>
            </a:pPr>
            <a:r>
              <a:rPr lang="en-US" sz="3700" dirty="0">
                <a:solidFill>
                  <a:srgbClr val="1F1E1E"/>
                </a:solidFill>
                <a:latin typeface="Arial" panose="020B0604020202020204" pitchFamily="34" charset="0"/>
                <a:ea typeface="Red Hat Text" pitchFamily="34" charset="-122"/>
                <a:cs typeface="Arial" panose="020B0604020202020204" pitchFamily="34" charset="0"/>
              </a:rPr>
              <a:t>Закономерности распределения температуры воздуха по широтам</a:t>
            </a:r>
            <a:endParaRPr lang="en-US" sz="3700" dirty="0">
              <a:latin typeface="Arial" panose="020B0604020202020204" pitchFamily="34" charset="0"/>
              <a:cs typeface="Arial" panose="020B0604020202020204" pitchFamily="34" charset="0"/>
            </a:endParaRPr>
          </a:p>
        </p:txBody>
      </p:sp>
      <p:sp>
        <p:nvSpPr>
          <p:cNvPr id="3" name="Shape 1"/>
          <p:cNvSpPr/>
          <p:nvPr/>
        </p:nvSpPr>
        <p:spPr>
          <a:xfrm>
            <a:off x="702826" y="2468999"/>
            <a:ext cx="13224748" cy="22860"/>
          </a:xfrm>
          <a:prstGeom prst="roundRect">
            <a:avLst>
              <a:gd name="adj" fmla="val 131778"/>
            </a:avLst>
          </a:prstGeom>
          <a:solidFill>
            <a:srgbClr val="D9CECE"/>
          </a:solidFill>
          <a:ln/>
        </p:spPr>
      </p:sp>
      <p:sp>
        <p:nvSpPr>
          <p:cNvPr id="4" name="Shape 2"/>
          <p:cNvSpPr/>
          <p:nvPr/>
        </p:nvSpPr>
        <p:spPr>
          <a:xfrm>
            <a:off x="2269093" y="2468940"/>
            <a:ext cx="22860" cy="702826"/>
          </a:xfrm>
          <a:prstGeom prst="roundRect">
            <a:avLst>
              <a:gd name="adj" fmla="val 131778"/>
            </a:avLst>
          </a:prstGeom>
          <a:solidFill>
            <a:srgbClr val="D9CECE"/>
          </a:solidFill>
          <a:ln/>
        </p:spPr>
      </p:sp>
      <p:sp>
        <p:nvSpPr>
          <p:cNvPr id="5" name="Shape 3"/>
          <p:cNvSpPr/>
          <p:nvPr/>
        </p:nvSpPr>
        <p:spPr>
          <a:xfrm>
            <a:off x="2054662" y="2243078"/>
            <a:ext cx="451842" cy="451842"/>
          </a:xfrm>
          <a:prstGeom prst="roundRect">
            <a:avLst>
              <a:gd name="adj" fmla="val 6667"/>
            </a:avLst>
          </a:prstGeom>
          <a:solidFill>
            <a:srgbClr val="F3E8E8"/>
          </a:solidFill>
          <a:ln/>
        </p:spPr>
      </p:sp>
      <p:sp>
        <p:nvSpPr>
          <p:cNvPr id="6" name="Text 4"/>
          <p:cNvSpPr/>
          <p:nvPr/>
        </p:nvSpPr>
        <p:spPr>
          <a:xfrm>
            <a:off x="2237065" y="2327255"/>
            <a:ext cx="87035" cy="283488"/>
          </a:xfrm>
          <a:prstGeom prst="rect">
            <a:avLst/>
          </a:prstGeom>
          <a:noFill/>
          <a:ln/>
        </p:spPr>
        <p:txBody>
          <a:bodyPr wrap="none" lIns="0" tIns="0" rIns="0" bIns="0" rtlCol="0" anchor="t"/>
          <a:lstStyle/>
          <a:p>
            <a:pPr marL="0" indent="0" algn="ctr">
              <a:lnSpc>
                <a:spcPts val="2200"/>
              </a:lnSpc>
              <a:buNone/>
            </a:pPr>
            <a:r>
              <a:rPr lang="en-US" sz="2200" dirty="0">
                <a:solidFill>
                  <a:srgbClr val="3B3535"/>
                </a:solidFill>
                <a:latin typeface="Arial" panose="020B0604020202020204" pitchFamily="34" charset="0"/>
                <a:ea typeface="Red Hat Text" pitchFamily="34" charset="-122"/>
                <a:cs typeface="Arial" panose="020B0604020202020204" pitchFamily="34" charset="0"/>
              </a:rPr>
              <a:t>1</a:t>
            </a:r>
            <a:endParaRPr lang="en-US" sz="2200" dirty="0">
              <a:latin typeface="Arial" panose="020B0604020202020204" pitchFamily="34" charset="0"/>
              <a:cs typeface="Arial" panose="020B0604020202020204" pitchFamily="34" charset="0"/>
            </a:endParaRPr>
          </a:p>
        </p:txBody>
      </p:sp>
      <p:sp>
        <p:nvSpPr>
          <p:cNvPr id="7" name="Text 5"/>
          <p:cNvSpPr/>
          <p:nvPr/>
        </p:nvSpPr>
        <p:spPr>
          <a:xfrm>
            <a:off x="903565" y="3372683"/>
            <a:ext cx="2754154" cy="590550"/>
          </a:xfrm>
          <a:prstGeom prst="rect">
            <a:avLst/>
          </a:prstGeom>
          <a:noFill/>
          <a:ln/>
        </p:spPr>
        <p:txBody>
          <a:bodyPr wrap="square" lIns="0" tIns="0" rIns="0" bIns="0" rtlCol="0" anchor="t"/>
          <a:lstStyle/>
          <a:p>
            <a:pPr marL="0" indent="0" algn="ctr">
              <a:lnSpc>
                <a:spcPts val="2300"/>
              </a:lnSpc>
              <a:buNone/>
            </a:pPr>
            <a:r>
              <a:rPr lang="en-US" sz="1850" dirty="0">
                <a:solidFill>
                  <a:srgbClr val="3B3535"/>
                </a:solidFill>
                <a:latin typeface="Arial" panose="020B0604020202020204" pitchFamily="34" charset="0"/>
                <a:ea typeface="Red Hat Text" pitchFamily="34" charset="-122"/>
                <a:cs typeface="Arial" panose="020B0604020202020204" pitchFamily="34" charset="0"/>
              </a:rPr>
              <a:t>Экваториальные широты</a:t>
            </a:r>
            <a:endParaRPr lang="en-US" sz="1850" dirty="0">
              <a:latin typeface="Arial" panose="020B0604020202020204" pitchFamily="34" charset="0"/>
              <a:cs typeface="Arial" panose="020B0604020202020204" pitchFamily="34" charset="0"/>
            </a:endParaRPr>
          </a:p>
        </p:txBody>
      </p:sp>
      <p:sp>
        <p:nvSpPr>
          <p:cNvPr id="8" name="Text 6"/>
          <p:cNvSpPr/>
          <p:nvPr/>
        </p:nvSpPr>
        <p:spPr>
          <a:xfrm>
            <a:off x="903565" y="4083725"/>
            <a:ext cx="2754154" cy="2892147"/>
          </a:xfrm>
          <a:prstGeom prst="rect">
            <a:avLst/>
          </a:prstGeom>
          <a:noFill/>
          <a:ln/>
        </p:spPr>
        <p:txBody>
          <a:bodyPr wrap="square" lIns="0" tIns="0" rIns="0" bIns="0" rtlCol="0" anchor="t"/>
          <a:lstStyle/>
          <a:p>
            <a:pPr marL="0" indent="0" algn="ctr">
              <a:lnSpc>
                <a:spcPts val="2500"/>
              </a:lnSpc>
              <a:buNone/>
            </a:pPr>
            <a:r>
              <a:rPr lang="en-US" sz="1550" dirty="0">
                <a:solidFill>
                  <a:srgbClr val="3B3535"/>
                </a:solidFill>
                <a:latin typeface="Arial" panose="020B0604020202020204" pitchFamily="34" charset="0"/>
                <a:ea typeface="Roboto" pitchFamily="34" charset="-122"/>
                <a:cs typeface="Arial" panose="020B0604020202020204" pitchFamily="34" charset="0"/>
              </a:rPr>
              <a:t>Здесь угол падения солнечных лучей наибольший, продолжительность дня и ночи практически одинакова. Поэтому в экваториальных широтах всегда тепло и влажно, средняя температура около +25°C.</a:t>
            </a:r>
            <a:endParaRPr lang="en-US" sz="1550" dirty="0">
              <a:latin typeface="Arial" panose="020B0604020202020204" pitchFamily="34" charset="0"/>
              <a:cs typeface="Arial" panose="020B0604020202020204" pitchFamily="34" charset="0"/>
            </a:endParaRPr>
          </a:p>
        </p:txBody>
      </p:sp>
      <p:sp>
        <p:nvSpPr>
          <p:cNvPr id="9" name="Shape 7"/>
          <p:cNvSpPr/>
          <p:nvPr/>
        </p:nvSpPr>
        <p:spPr>
          <a:xfrm>
            <a:off x="5625465" y="2468940"/>
            <a:ext cx="22860" cy="702826"/>
          </a:xfrm>
          <a:prstGeom prst="roundRect">
            <a:avLst>
              <a:gd name="adj" fmla="val 131778"/>
            </a:avLst>
          </a:prstGeom>
          <a:solidFill>
            <a:srgbClr val="D9CECE"/>
          </a:solidFill>
          <a:ln/>
        </p:spPr>
      </p:sp>
      <p:sp>
        <p:nvSpPr>
          <p:cNvPr id="10" name="Shape 8"/>
          <p:cNvSpPr/>
          <p:nvPr/>
        </p:nvSpPr>
        <p:spPr>
          <a:xfrm>
            <a:off x="5411033" y="2243078"/>
            <a:ext cx="451842" cy="451842"/>
          </a:xfrm>
          <a:prstGeom prst="roundRect">
            <a:avLst>
              <a:gd name="adj" fmla="val 6667"/>
            </a:avLst>
          </a:prstGeom>
          <a:solidFill>
            <a:srgbClr val="F3E8E8"/>
          </a:solidFill>
          <a:ln/>
        </p:spPr>
      </p:sp>
      <p:sp>
        <p:nvSpPr>
          <p:cNvPr id="11" name="Text 9"/>
          <p:cNvSpPr/>
          <p:nvPr/>
        </p:nvSpPr>
        <p:spPr>
          <a:xfrm>
            <a:off x="5559266" y="2327255"/>
            <a:ext cx="155377" cy="283488"/>
          </a:xfrm>
          <a:prstGeom prst="rect">
            <a:avLst/>
          </a:prstGeom>
          <a:noFill/>
          <a:ln/>
        </p:spPr>
        <p:txBody>
          <a:bodyPr wrap="none" lIns="0" tIns="0" rIns="0" bIns="0" rtlCol="0" anchor="t"/>
          <a:lstStyle/>
          <a:p>
            <a:pPr marL="0" indent="0" algn="ctr">
              <a:lnSpc>
                <a:spcPts val="2200"/>
              </a:lnSpc>
              <a:buNone/>
            </a:pPr>
            <a:r>
              <a:rPr lang="en-US" sz="2200" dirty="0">
                <a:solidFill>
                  <a:srgbClr val="3B3535"/>
                </a:solidFill>
                <a:latin typeface="Arial" panose="020B0604020202020204" pitchFamily="34" charset="0"/>
                <a:ea typeface="Red Hat Text" pitchFamily="34" charset="-122"/>
                <a:cs typeface="Arial" panose="020B0604020202020204" pitchFamily="34" charset="0"/>
              </a:rPr>
              <a:t>2</a:t>
            </a:r>
            <a:endParaRPr lang="en-US" sz="2200" dirty="0">
              <a:latin typeface="Arial" panose="020B0604020202020204" pitchFamily="34" charset="0"/>
              <a:cs typeface="Arial" panose="020B0604020202020204" pitchFamily="34" charset="0"/>
            </a:endParaRPr>
          </a:p>
        </p:txBody>
      </p:sp>
      <p:sp>
        <p:nvSpPr>
          <p:cNvPr id="12" name="Text 10"/>
          <p:cNvSpPr/>
          <p:nvPr/>
        </p:nvSpPr>
        <p:spPr>
          <a:xfrm>
            <a:off x="4385905" y="3372683"/>
            <a:ext cx="2502098" cy="295275"/>
          </a:xfrm>
          <a:prstGeom prst="rect">
            <a:avLst/>
          </a:prstGeom>
          <a:noFill/>
          <a:ln/>
        </p:spPr>
        <p:txBody>
          <a:bodyPr wrap="none" lIns="0" tIns="0" rIns="0" bIns="0" rtlCol="0" anchor="t"/>
          <a:lstStyle/>
          <a:p>
            <a:pPr marL="0" indent="0" algn="ctr">
              <a:lnSpc>
                <a:spcPts val="2300"/>
              </a:lnSpc>
              <a:buNone/>
            </a:pPr>
            <a:r>
              <a:rPr lang="en-US" sz="1850" dirty="0">
                <a:solidFill>
                  <a:srgbClr val="3B3535"/>
                </a:solidFill>
                <a:latin typeface="Arial" panose="020B0604020202020204" pitchFamily="34" charset="0"/>
                <a:ea typeface="Red Hat Text" pitchFamily="34" charset="-122"/>
                <a:cs typeface="Arial" panose="020B0604020202020204" pitchFamily="34" charset="0"/>
              </a:rPr>
              <a:t>Тропические широты</a:t>
            </a:r>
            <a:endParaRPr lang="en-US" sz="1850" dirty="0">
              <a:latin typeface="Arial" panose="020B0604020202020204" pitchFamily="34" charset="0"/>
              <a:cs typeface="Arial" panose="020B0604020202020204" pitchFamily="34" charset="0"/>
            </a:endParaRPr>
          </a:p>
        </p:txBody>
      </p:sp>
      <p:sp>
        <p:nvSpPr>
          <p:cNvPr id="13" name="Text 11"/>
          <p:cNvSpPr/>
          <p:nvPr/>
        </p:nvSpPr>
        <p:spPr>
          <a:xfrm>
            <a:off x="4259937" y="3788450"/>
            <a:ext cx="2754154" cy="2892147"/>
          </a:xfrm>
          <a:prstGeom prst="rect">
            <a:avLst/>
          </a:prstGeom>
          <a:noFill/>
          <a:ln/>
        </p:spPr>
        <p:txBody>
          <a:bodyPr wrap="square" lIns="0" tIns="0" rIns="0" bIns="0" rtlCol="0" anchor="t"/>
          <a:lstStyle/>
          <a:p>
            <a:pPr marL="0" indent="0" algn="ctr">
              <a:lnSpc>
                <a:spcPts val="2500"/>
              </a:lnSpc>
              <a:buNone/>
            </a:pPr>
            <a:r>
              <a:rPr lang="en-US" sz="1550" dirty="0">
                <a:solidFill>
                  <a:srgbClr val="3B3535"/>
                </a:solidFill>
                <a:latin typeface="Arial" panose="020B0604020202020204" pitchFamily="34" charset="0"/>
                <a:ea typeface="Roboto" pitchFamily="34" charset="-122"/>
                <a:cs typeface="Arial" panose="020B0604020202020204" pitchFamily="34" charset="0"/>
              </a:rPr>
              <a:t>Солнечные лучи падают под меньшим углом, чем на экваторе, но продолжительность дня и ночи все еще большая. В тропических широтах лето жаркое и сухое, а зима теплая и влажная. Средняя температура около +20°C.</a:t>
            </a:r>
            <a:endParaRPr lang="en-US" sz="1550" dirty="0">
              <a:latin typeface="Arial" panose="020B0604020202020204" pitchFamily="34" charset="0"/>
              <a:cs typeface="Arial" panose="020B0604020202020204" pitchFamily="34" charset="0"/>
            </a:endParaRPr>
          </a:p>
        </p:txBody>
      </p:sp>
      <p:sp>
        <p:nvSpPr>
          <p:cNvPr id="14" name="Shape 12"/>
          <p:cNvSpPr/>
          <p:nvPr/>
        </p:nvSpPr>
        <p:spPr>
          <a:xfrm>
            <a:off x="8981837" y="2468940"/>
            <a:ext cx="22860" cy="702826"/>
          </a:xfrm>
          <a:prstGeom prst="roundRect">
            <a:avLst>
              <a:gd name="adj" fmla="val 131778"/>
            </a:avLst>
          </a:prstGeom>
          <a:solidFill>
            <a:srgbClr val="D9CECE"/>
          </a:solidFill>
          <a:ln/>
        </p:spPr>
      </p:sp>
      <p:sp>
        <p:nvSpPr>
          <p:cNvPr id="15" name="Shape 13"/>
          <p:cNvSpPr/>
          <p:nvPr/>
        </p:nvSpPr>
        <p:spPr>
          <a:xfrm>
            <a:off x="8767405" y="2243078"/>
            <a:ext cx="451842" cy="451842"/>
          </a:xfrm>
          <a:prstGeom prst="roundRect">
            <a:avLst>
              <a:gd name="adj" fmla="val 6667"/>
            </a:avLst>
          </a:prstGeom>
          <a:solidFill>
            <a:srgbClr val="F3E8E8"/>
          </a:solidFill>
          <a:ln/>
        </p:spPr>
      </p:sp>
      <p:sp>
        <p:nvSpPr>
          <p:cNvPr id="16" name="Text 14"/>
          <p:cNvSpPr/>
          <p:nvPr/>
        </p:nvSpPr>
        <p:spPr>
          <a:xfrm>
            <a:off x="8910280" y="2327255"/>
            <a:ext cx="166092" cy="283488"/>
          </a:xfrm>
          <a:prstGeom prst="rect">
            <a:avLst/>
          </a:prstGeom>
          <a:noFill/>
          <a:ln/>
        </p:spPr>
        <p:txBody>
          <a:bodyPr wrap="none" lIns="0" tIns="0" rIns="0" bIns="0" rtlCol="0" anchor="t"/>
          <a:lstStyle/>
          <a:p>
            <a:pPr marL="0" indent="0" algn="ctr">
              <a:lnSpc>
                <a:spcPts val="2200"/>
              </a:lnSpc>
              <a:buNone/>
            </a:pPr>
            <a:r>
              <a:rPr lang="en-US" sz="2200" dirty="0">
                <a:solidFill>
                  <a:srgbClr val="3B3535"/>
                </a:solidFill>
                <a:latin typeface="Arial" panose="020B0604020202020204" pitchFamily="34" charset="0"/>
                <a:ea typeface="Red Hat Text" pitchFamily="34" charset="-122"/>
                <a:cs typeface="Arial" panose="020B0604020202020204" pitchFamily="34" charset="0"/>
              </a:rPr>
              <a:t>3</a:t>
            </a:r>
            <a:endParaRPr lang="en-US" sz="2200" dirty="0">
              <a:latin typeface="Arial" panose="020B0604020202020204" pitchFamily="34" charset="0"/>
              <a:cs typeface="Arial" panose="020B0604020202020204" pitchFamily="34" charset="0"/>
            </a:endParaRPr>
          </a:p>
        </p:txBody>
      </p:sp>
      <p:sp>
        <p:nvSpPr>
          <p:cNvPr id="17" name="Text 15"/>
          <p:cNvSpPr/>
          <p:nvPr/>
        </p:nvSpPr>
        <p:spPr>
          <a:xfrm>
            <a:off x="7812048" y="3372683"/>
            <a:ext cx="2362676" cy="295275"/>
          </a:xfrm>
          <a:prstGeom prst="rect">
            <a:avLst/>
          </a:prstGeom>
          <a:noFill/>
          <a:ln/>
        </p:spPr>
        <p:txBody>
          <a:bodyPr wrap="none" lIns="0" tIns="0" rIns="0" bIns="0" rtlCol="0" anchor="t"/>
          <a:lstStyle/>
          <a:p>
            <a:pPr marL="0" indent="0" algn="ctr">
              <a:lnSpc>
                <a:spcPts val="2300"/>
              </a:lnSpc>
              <a:buNone/>
            </a:pPr>
            <a:r>
              <a:rPr lang="en-US" sz="1850" dirty="0">
                <a:solidFill>
                  <a:srgbClr val="3B3535"/>
                </a:solidFill>
                <a:latin typeface="Arial" panose="020B0604020202020204" pitchFamily="34" charset="0"/>
                <a:ea typeface="Red Hat Text" pitchFamily="34" charset="-122"/>
                <a:cs typeface="Arial" panose="020B0604020202020204" pitchFamily="34" charset="0"/>
              </a:rPr>
              <a:t>Умеренные широты</a:t>
            </a:r>
            <a:endParaRPr lang="en-US" sz="1850" dirty="0">
              <a:latin typeface="Arial" panose="020B0604020202020204" pitchFamily="34" charset="0"/>
              <a:cs typeface="Arial" panose="020B0604020202020204" pitchFamily="34" charset="0"/>
            </a:endParaRPr>
          </a:p>
        </p:txBody>
      </p:sp>
      <p:sp>
        <p:nvSpPr>
          <p:cNvPr id="18" name="Text 16"/>
          <p:cNvSpPr/>
          <p:nvPr/>
        </p:nvSpPr>
        <p:spPr>
          <a:xfrm>
            <a:off x="7616309" y="3788450"/>
            <a:ext cx="2754154" cy="3856196"/>
          </a:xfrm>
          <a:prstGeom prst="rect">
            <a:avLst/>
          </a:prstGeom>
          <a:noFill/>
          <a:ln/>
        </p:spPr>
        <p:txBody>
          <a:bodyPr wrap="square" lIns="0" tIns="0" rIns="0" bIns="0" rtlCol="0" anchor="t"/>
          <a:lstStyle/>
          <a:p>
            <a:pPr marL="0" indent="0" algn="ctr">
              <a:lnSpc>
                <a:spcPts val="2500"/>
              </a:lnSpc>
              <a:buNone/>
            </a:pPr>
            <a:r>
              <a:rPr lang="en-US" sz="1550" dirty="0">
                <a:solidFill>
                  <a:srgbClr val="3B3535"/>
                </a:solidFill>
                <a:latin typeface="Arial" panose="020B0604020202020204" pitchFamily="34" charset="0"/>
                <a:ea typeface="Roboto" pitchFamily="34" charset="-122"/>
                <a:cs typeface="Arial" panose="020B0604020202020204" pitchFamily="34" charset="0"/>
              </a:rPr>
              <a:t>В умеренных широтах угол падения солнечных лучей еще меньше, а продолжительность дня и ночи меняется в зависимости от времени года. Поэтому здесь наблюдаются четыре времени года: весна, лето, осень и зима. Средняя температура от +10°C до -10°C.</a:t>
            </a:r>
            <a:endParaRPr lang="en-US" sz="1550" dirty="0">
              <a:latin typeface="Arial" panose="020B0604020202020204" pitchFamily="34" charset="0"/>
              <a:cs typeface="Arial" panose="020B0604020202020204" pitchFamily="34" charset="0"/>
            </a:endParaRPr>
          </a:p>
        </p:txBody>
      </p:sp>
      <p:sp>
        <p:nvSpPr>
          <p:cNvPr id="19" name="Shape 17"/>
          <p:cNvSpPr/>
          <p:nvPr/>
        </p:nvSpPr>
        <p:spPr>
          <a:xfrm>
            <a:off x="12338209" y="2468940"/>
            <a:ext cx="22860" cy="702826"/>
          </a:xfrm>
          <a:prstGeom prst="roundRect">
            <a:avLst>
              <a:gd name="adj" fmla="val 131778"/>
            </a:avLst>
          </a:prstGeom>
          <a:solidFill>
            <a:srgbClr val="D9CECE"/>
          </a:solidFill>
          <a:ln/>
        </p:spPr>
      </p:sp>
      <p:sp>
        <p:nvSpPr>
          <p:cNvPr id="20" name="Shape 18"/>
          <p:cNvSpPr/>
          <p:nvPr/>
        </p:nvSpPr>
        <p:spPr>
          <a:xfrm>
            <a:off x="12123777" y="2243078"/>
            <a:ext cx="451842" cy="451842"/>
          </a:xfrm>
          <a:prstGeom prst="roundRect">
            <a:avLst>
              <a:gd name="adj" fmla="val 6667"/>
            </a:avLst>
          </a:prstGeom>
          <a:solidFill>
            <a:srgbClr val="F3E8E8"/>
          </a:solidFill>
          <a:ln/>
        </p:spPr>
      </p:sp>
      <p:sp>
        <p:nvSpPr>
          <p:cNvPr id="21" name="Text 19"/>
          <p:cNvSpPr/>
          <p:nvPr/>
        </p:nvSpPr>
        <p:spPr>
          <a:xfrm>
            <a:off x="12262128" y="2327255"/>
            <a:ext cx="175141" cy="283488"/>
          </a:xfrm>
          <a:prstGeom prst="rect">
            <a:avLst/>
          </a:prstGeom>
          <a:noFill/>
          <a:ln/>
        </p:spPr>
        <p:txBody>
          <a:bodyPr wrap="none" lIns="0" tIns="0" rIns="0" bIns="0" rtlCol="0" anchor="t"/>
          <a:lstStyle/>
          <a:p>
            <a:pPr marL="0" indent="0" algn="ctr">
              <a:lnSpc>
                <a:spcPts val="2200"/>
              </a:lnSpc>
              <a:buNone/>
            </a:pPr>
            <a:r>
              <a:rPr lang="en-US" sz="2200" dirty="0">
                <a:solidFill>
                  <a:srgbClr val="3B3535"/>
                </a:solidFill>
                <a:latin typeface="Arial" panose="020B0604020202020204" pitchFamily="34" charset="0"/>
                <a:ea typeface="Red Hat Text" pitchFamily="34" charset="-122"/>
                <a:cs typeface="Arial" panose="020B0604020202020204" pitchFamily="34" charset="0"/>
              </a:rPr>
              <a:t>4</a:t>
            </a:r>
            <a:endParaRPr lang="en-US" sz="2200" dirty="0">
              <a:latin typeface="Arial" panose="020B0604020202020204" pitchFamily="34" charset="0"/>
              <a:cs typeface="Arial" panose="020B0604020202020204" pitchFamily="34" charset="0"/>
            </a:endParaRPr>
          </a:p>
        </p:txBody>
      </p:sp>
      <p:sp>
        <p:nvSpPr>
          <p:cNvPr id="22" name="Text 20"/>
          <p:cNvSpPr/>
          <p:nvPr/>
        </p:nvSpPr>
        <p:spPr>
          <a:xfrm>
            <a:off x="11168420" y="3372683"/>
            <a:ext cx="2362676" cy="295275"/>
          </a:xfrm>
          <a:prstGeom prst="rect">
            <a:avLst/>
          </a:prstGeom>
          <a:noFill/>
          <a:ln/>
        </p:spPr>
        <p:txBody>
          <a:bodyPr wrap="none" lIns="0" tIns="0" rIns="0" bIns="0" rtlCol="0" anchor="t"/>
          <a:lstStyle/>
          <a:p>
            <a:pPr marL="0" indent="0" algn="ctr">
              <a:lnSpc>
                <a:spcPts val="2300"/>
              </a:lnSpc>
              <a:buNone/>
            </a:pPr>
            <a:r>
              <a:rPr lang="en-US" sz="1850" dirty="0">
                <a:solidFill>
                  <a:srgbClr val="3B3535"/>
                </a:solidFill>
                <a:latin typeface="Arial" panose="020B0604020202020204" pitchFamily="34" charset="0"/>
                <a:ea typeface="Red Hat Text" pitchFamily="34" charset="-122"/>
                <a:cs typeface="Arial" panose="020B0604020202020204" pitchFamily="34" charset="0"/>
              </a:rPr>
              <a:t>Полярные широты</a:t>
            </a:r>
            <a:endParaRPr lang="en-US" sz="1850" dirty="0">
              <a:latin typeface="Arial" panose="020B0604020202020204" pitchFamily="34" charset="0"/>
              <a:cs typeface="Arial" panose="020B0604020202020204" pitchFamily="34" charset="0"/>
            </a:endParaRPr>
          </a:p>
        </p:txBody>
      </p:sp>
      <p:sp>
        <p:nvSpPr>
          <p:cNvPr id="23" name="Text 21"/>
          <p:cNvSpPr/>
          <p:nvPr/>
        </p:nvSpPr>
        <p:spPr>
          <a:xfrm>
            <a:off x="10972681" y="3788450"/>
            <a:ext cx="2754154" cy="2570798"/>
          </a:xfrm>
          <a:prstGeom prst="rect">
            <a:avLst/>
          </a:prstGeom>
          <a:noFill/>
          <a:ln/>
        </p:spPr>
        <p:txBody>
          <a:bodyPr wrap="square" lIns="0" tIns="0" rIns="0" bIns="0" rtlCol="0" anchor="t"/>
          <a:lstStyle/>
          <a:p>
            <a:pPr marL="0" indent="0" algn="ctr">
              <a:lnSpc>
                <a:spcPts val="2500"/>
              </a:lnSpc>
              <a:buNone/>
            </a:pPr>
            <a:r>
              <a:rPr lang="en-US" sz="1550" dirty="0">
                <a:solidFill>
                  <a:srgbClr val="3B3535"/>
                </a:solidFill>
                <a:latin typeface="Arial" panose="020B0604020202020204" pitchFamily="34" charset="0"/>
                <a:ea typeface="Roboto" pitchFamily="34" charset="-122"/>
                <a:cs typeface="Arial" panose="020B0604020202020204" pitchFamily="34" charset="0"/>
              </a:rPr>
              <a:t>Солнечные лучи падают под очень острым углом, а продолжительность дня и ночи сильно отличается в зависимости от времени года. В полярных широтах очень холодно, средняя температура около -20°C.</a:t>
            </a:r>
            <a:endParaRPr lang="en-US" sz="155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37F0609-7877-481B-A06E-1CC547C746AD}"/>
              </a:ext>
            </a:extLst>
          </p:cNvPr>
          <p:cNvSpPr txBox="1"/>
          <p:nvPr/>
        </p:nvSpPr>
        <p:spPr>
          <a:xfrm>
            <a:off x="130627" y="115001"/>
            <a:ext cx="1723549" cy="369332"/>
          </a:xfrm>
          <a:prstGeom prst="rect">
            <a:avLst/>
          </a:prstGeom>
          <a:noFill/>
        </p:spPr>
        <p:txBody>
          <a:bodyPr wrap="none" rtlCol="0">
            <a:spAutoFit/>
          </a:bodyPr>
          <a:lstStyle/>
          <a:p>
            <a:r>
              <a:rPr lang="en-US" u="sng" dirty="0">
                <a:solidFill>
                  <a:schemeClr val="tx1">
                    <a:alpha val="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newUROKI.net</a:t>
            </a:r>
            <a:endParaRPr lang="ru-RU" dirty="0">
              <a:solidFill>
                <a:schemeClr val="tx1">
                  <a:alpha val="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1528167"/>
            <a:ext cx="7657862" cy="704017"/>
          </a:xfrm>
          <a:prstGeom prst="rect">
            <a:avLst/>
          </a:prstGeom>
          <a:noFill/>
          <a:ln/>
        </p:spPr>
        <p:txBody>
          <a:bodyPr wrap="none" lIns="0" tIns="0" rIns="0" bIns="0" rtlCol="0" anchor="t"/>
          <a:lstStyle/>
          <a:p>
            <a:pPr marL="0" indent="0">
              <a:lnSpc>
                <a:spcPts val="5500"/>
              </a:lnSpc>
              <a:buNone/>
            </a:pPr>
            <a:r>
              <a:rPr lang="en-US" sz="4400" dirty="0">
                <a:solidFill>
                  <a:srgbClr val="1F1E1E"/>
                </a:solidFill>
                <a:latin typeface="Arial" panose="020B0604020202020204" pitchFamily="34" charset="0"/>
                <a:ea typeface="Red Hat Text" pitchFamily="34" charset="-122"/>
                <a:cs typeface="Arial" panose="020B0604020202020204" pitchFamily="34" charset="0"/>
              </a:rPr>
              <a:t>Пояса освещённости Земли</a:t>
            </a:r>
            <a:endParaRPr lang="en-US" sz="4400" dirty="0">
              <a:latin typeface="Arial" panose="020B0604020202020204" pitchFamily="34" charset="0"/>
              <a:cs typeface="Arial" panose="020B0604020202020204" pitchFamily="34" charset="0"/>
            </a:endParaRPr>
          </a:p>
        </p:txBody>
      </p:sp>
      <p:sp>
        <p:nvSpPr>
          <p:cNvPr id="3" name="Text 1"/>
          <p:cNvSpPr/>
          <p:nvPr/>
        </p:nvSpPr>
        <p:spPr>
          <a:xfrm>
            <a:off x="837724" y="2830473"/>
            <a:ext cx="2816185" cy="351949"/>
          </a:xfrm>
          <a:prstGeom prst="rect">
            <a:avLst/>
          </a:prstGeom>
          <a:noFill/>
          <a:ln/>
        </p:spPr>
        <p:txBody>
          <a:bodyPr wrap="none" lIns="0" tIns="0" rIns="0" bIns="0" rtlCol="0" anchor="t"/>
          <a:lstStyle/>
          <a:p>
            <a:pPr marL="0" indent="0">
              <a:lnSpc>
                <a:spcPts val="2750"/>
              </a:lnSpc>
              <a:buNone/>
            </a:pPr>
            <a:r>
              <a:rPr lang="en-US" sz="2200" dirty="0">
                <a:solidFill>
                  <a:srgbClr val="1F1E1E"/>
                </a:solidFill>
                <a:latin typeface="Arial" panose="020B0604020202020204" pitchFamily="34" charset="0"/>
                <a:ea typeface="Red Hat Text" pitchFamily="34" charset="-122"/>
                <a:cs typeface="Arial" panose="020B0604020202020204" pitchFamily="34" charset="0"/>
              </a:rPr>
              <a:t>Полярные круги</a:t>
            </a:r>
            <a:endParaRPr lang="en-US" sz="2200" dirty="0">
              <a:latin typeface="Arial" panose="020B0604020202020204" pitchFamily="34" charset="0"/>
              <a:cs typeface="Arial" panose="020B0604020202020204" pitchFamily="34" charset="0"/>
            </a:endParaRPr>
          </a:p>
        </p:txBody>
      </p:sp>
      <p:sp>
        <p:nvSpPr>
          <p:cNvPr id="4" name="Text 2"/>
          <p:cNvSpPr/>
          <p:nvPr/>
        </p:nvSpPr>
        <p:spPr>
          <a:xfrm>
            <a:off x="837724" y="3421737"/>
            <a:ext cx="3928586" cy="3064193"/>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Это линии, ограничивающие области, где в определенное время года Солнце не заходит за горизонт (полярный день) или не восходит (полярная ночь). Полярные круги расположены на широте 66°33' северной и южной широты.</a:t>
            </a:r>
            <a:endParaRPr lang="en-US" sz="1850" dirty="0">
              <a:latin typeface="Arial" panose="020B0604020202020204" pitchFamily="34" charset="0"/>
              <a:cs typeface="Arial" panose="020B0604020202020204" pitchFamily="34" charset="0"/>
            </a:endParaRPr>
          </a:p>
        </p:txBody>
      </p:sp>
      <p:sp>
        <p:nvSpPr>
          <p:cNvPr id="5" name="Text 3"/>
          <p:cNvSpPr/>
          <p:nvPr/>
        </p:nvSpPr>
        <p:spPr>
          <a:xfrm>
            <a:off x="5357813" y="2830473"/>
            <a:ext cx="2816185" cy="351949"/>
          </a:xfrm>
          <a:prstGeom prst="rect">
            <a:avLst/>
          </a:prstGeom>
          <a:noFill/>
          <a:ln/>
        </p:spPr>
        <p:txBody>
          <a:bodyPr wrap="none" lIns="0" tIns="0" rIns="0" bIns="0" rtlCol="0" anchor="t"/>
          <a:lstStyle/>
          <a:p>
            <a:pPr marL="0" indent="0">
              <a:lnSpc>
                <a:spcPts val="2750"/>
              </a:lnSpc>
              <a:buNone/>
            </a:pPr>
            <a:r>
              <a:rPr lang="en-US" sz="2200" dirty="0">
                <a:solidFill>
                  <a:srgbClr val="1F1E1E"/>
                </a:solidFill>
                <a:latin typeface="Arial" panose="020B0604020202020204" pitchFamily="34" charset="0"/>
                <a:ea typeface="Red Hat Text" pitchFamily="34" charset="-122"/>
                <a:cs typeface="Arial" panose="020B0604020202020204" pitchFamily="34" charset="0"/>
              </a:rPr>
              <a:t>Тропики</a:t>
            </a:r>
            <a:endParaRPr lang="en-US" sz="2200" dirty="0">
              <a:latin typeface="Arial" panose="020B0604020202020204" pitchFamily="34" charset="0"/>
              <a:cs typeface="Arial" panose="020B0604020202020204" pitchFamily="34" charset="0"/>
            </a:endParaRPr>
          </a:p>
        </p:txBody>
      </p:sp>
      <p:sp>
        <p:nvSpPr>
          <p:cNvPr id="6" name="Text 4"/>
          <p:cNvSpPr/>
          <p:nvPr/>
        </p:nvSpPr>
        <p:spPr>
          <a:xfrm>
            <a:off x="5357813" y="3421737"/>
            <a:ext cx="3928586" cy="2298144"/>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Это линии, ограничивающие области, где Солнце бывает в зените, то есть находится прямо над головой. Тропики расположены на широте 23°26' северной и южной широты.</a:t>
            </a:r>
            <a:endParaRPr lang="en-US" sz="1850" dirty="0">
              <a:latin typeface="Arial" panose="020B0604020202020204" pitchFamily="34" charset="0"/>
              <a:cs typeface="Arial" panose="020B0604020202020204" pitchFamily="34" charset="0"/>
            </a:endParaRPr>
          </a:p>
        </p:txBody>
      </p:sp>
      <p:sp>
        <p:nvSpPr>
          <p:cNvPr id="7" name="Text 5"/>
          <p:cNvSpPr/>
          <p:nvPr/>
        </p:nvSpPr>
        <p:spPr>
          <a:xfrm>
            <a:off x="9877901" y="2830473"/>
            <a:ext cx="2816185" cy="351949"/>
          </a:xfrm>
          <a:prstGeom prst="rect">
            <a:avLst/>
          </a:prstGeom>
          <a:noFill/>
          <a:ln/>
        </p:spPr>
        <p:txBody>
          <a:bodyPr wrap="none" lIns="0" tIns="0" rIns="0" bIns="0" rtlCol="0" anchor="t"/>
          <a:lstStyle/>
          <a:p>
            <a:pPr marL="0" indent="0">
              <a:lnSpc>
                <a:spcPts val="2750"/>
              </a:lnSpc>
              <a:buNone/>
            </a:pPr>
            <a:r>
              <a:rPr lang="en-US" sz="2200" dirty="0">
                <a:solidFill>
                  <a:srgbClr val="1F1E1E"/>
                </a:solidFill>
                <a:latin typeface="Arial" panose="020B0604020202020204" pitchFamily="34" charset="0"/>
                <a:ea typeface="Red Hat Text" pitchFamily="34" charset="-122"/>
                <a:cs typeface="Arial" panose="020B0604020202020204" pitchFamily="34" charset="0"/>
              </a:rPr>
              <a:t>Экватор</a:t>
            </a:r>
            <a:endParaRPr lang="en-US" sz="2200" dirty="0">
              <a:latin typeface="Arial" panose="020B0604020202020204" pitchFamily="34" charset="0"/>
              <a:cs typeface="Arial" panose="020B0604020202020204" pitchFamily="34" charset="0"/>
            </a:endParaRPr>
          </a:p>
        </p:txBody>
      </p:sp>
      <p:sp>
        <p:nvSpPr>
          <p:cNvPr id="8" name="Text 6"/>
          <p:cNvSpPr/>
          <p:nvPr/>
        </p:nvSpPr>
        <p:spPr>
          <a:xfrm>
            <a:off x="9877901" y="3421737"/>
            <a:ext cx="3928586" cy="1915120"/>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Это линия, разделяющая Землю на два полушария: северное и южное. На экваторе Солнце всегда бывает в зените в день весеннего и осеннего равноденствия.</a:t>
            </a:r>
            <a:endParaRPr lang="en-US" sz="185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BE77AD9-4E54-4DB9-B6E6-D40E0B997042}"/>
              </a:ext>
            </a:extLst>
          </p:cNvPr>
          <p:cNvSpPr txBox="1"/>
          <p:nvPr/>
        </p:nvSpPr>
        <p:spPr>
          <a:xfrm>
            <a:off x="130627" y="115001"/>
            <a:ext cx="1723549" cy="369332"/>
          </a:xfrm>
          <a:prstGeom prst="rect">
            <a:avLst/>
          </a:prstGeom>
          <a:noFill/>
        </p:spPr>
        <p:txBody>
          <a:bodyPr wrap="none" rtlCol="0">
            <a:spAutoFit/>
          </a:bodyPr>
          <a:lstStyle/>
          <a:p>
            <a:r>
              <a:rPr lang="en-US" u="sng" dirty="0">
                <a:solidFill>
                  <a:schemeClr val="tx1">
                    <a:alpha val="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newUROKI.net</a:t>
            </a:r>
            <a:endParaRPr lang="ru-RU" dirty="0">
              <a:solidFill>
                <a:schemeClr val="tx1">
                  <a:alpha val="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37724" y="1340406"/>
            <a:ext cx="6291739" cy="704017"/>
          </a:xfrm>
          <a:prstGeom prst="rect">
            <a:avLst/>
          </a:prstGeom>
          <a:noFill/>
          <a:ln/>
        </p:spPr>
        <p:txBody>
          <a:bodyPr wrap="none" lIns="0" tIns="0" rIns="0" bIns="0" rtlCol="0" anchor="t"/>
          <a:lstStyle/>
          <a:p>
            <a:pPr marL="0" indent="0">
              <a:lnSpc>
                <a:spcPts val="5500"/>
              </a:lnSpc>
              <a:buNone/>
            </a:pPr>
            <a:r>
              <a:rPr lang="en-US" sz="4400" dirty="0">
                <a:solidFill>
                  <a:srgbClr val="1F1E1E"/>
                </a:solidFill>
                <a:latin typeface="Arial" panose="020B0604020202020204" pitchFamily="34" charset="0"/>
                <a:ea typeface="Red Hat Text" pitchFamily="34" charset="-122"/>
                <a:cs typeface="Arial" panose="020B0604020202020204" pitchFamily="34" charset="0"/>
              </a:rPr>
              <a:t>Тепловые пояса Земли</a:t>
            </a:r>
            <a:endParaRPr lang="en-US" sz="4400" dirty="0">
              <a:latin typeface="Arial" panose="020B0604020202020204" pitchFamily="34" charset="0"/>
              <a:cs typeface="Arial" panose="020B0604020202020204" pitchFamily="34" charset="0"/>
            </a:endParaRPr>
          </a:p>
        </p:txBody>
      </p:sp>
      <p:sp>
        <p:nvSpPr>
          <p:cNvPr id="3" name="Shape 1"/>
          <p:cNvSpPr/>
          <p:nvPr/>
        </p:nvSpPr>
        <p:spPr>
          <a:xfrm>
            <a:off x="837724" y="2403396"/>
            <a:ext cx="4158734" cy="2889290"/>
          </a:xfrm>
          <a:prstGeom prst="roundRect">
            <a:avLst>
              <a:gd name="adj" fmla="val 1243"/>
            </a:avLst>
          </a:prstGeom>
          <a:solidFill>
            <a:srgbClr val="F3E8E8"/>
          </a:solidFill>
          <a:ln/>
        </p:spPr>
      </p:sp>
      <p:sp>
        <p:nvSpPr>
          <p:cNvPr id="4" name="Text 2"/>
          <p:cNvSpPr/>
          <p:nvPr/>
        </p:nvSpPr>
        <p:spPr>
          <a:xfrm>
            <a:off x="1077039" y="2642711"/>
            <a:ext cx="3050738" cy="351949"/>
          </a:xfrm>
          <a:prstGeom prst="rect">
            <a:avLst/>
          </a:prstGeom>
          <a:noFill/>
          <a:ln/>
        </p:spPr>
        <p:txBody>
          <a:bodyPr wrap="none" lIns="0" tIns="0" rIns="0" bIns="0" rtlCol="0" anchor="t"/>
          <a:lstStyle/>
          <a:p>
            <a:pPr marL="0" indent="0">
              <a:lnSpc>
                <a:spcPts val="2750"/>
              </a:lnSpc>
              <a:buNone/>
            </a:pPr>
            <a:r>
              <a:rPr lang="en-US" sz="2200" dirty="0">
                <a:solidFill>
                  <a:srgbClr val="3B3535"/>
                </a:solidFill>
                <a:latin typeface="Arial" panose="020B0604020202020204" pitchFamily="34" charset="0"/>
                <a:ea typeface="Red Hat Text" pitchFamily="34" charset="-122"/>
                <a:cs typeface="Arial" panose="020B0604020202020204" pitchFamily="34" charset="0"/>
              </a:rPr>
              <a:t>Экваториальный пояс</a:t>
            </a:r>
            <a:endParaRPr lang="en-US" sz="2200" dirty="0">
              <a:latin typeface="Arial" panose="020B0604020202020204" pitchFamily="34" charset="0"/>
              <a:cs typeface="Arial" panose="020B0604020202020204" pitchFamily="34" charset="0"/>
            </a:endParaRPr>
          </a:p>
        </p:txBody>
      </p:sp>
      <p:sp>
        <p:nvSpPr>
          <p:cNvPr id="5" name="Text 3"/>
          <p:cNvSpPr/>
          <p:nvPr/>
        </p:nvSpPr>
        <p:spPr>
          <a:xfrm>
            <a:off x="1077039" y="3138249"/>
            <a:ext cx="3680103" cy="1532096"/>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Расположен между тропиками. Характеризуется высокой температурой воздуха (+25°C) и обильными осадками.</a:t>
            </a:r>
            <a:endParaRPr lang="en-US" sz="1850" dirty="0">
              <a:latin typeface="Arial" panose="020B0604020202020204" pitchFamily="34" charset="0"/>
              <a:cs typeface="Arial" panose="020B0604020202020204" pitchFamily="34" charset="0"/>
            </a:endParaRPr>
          </a:p>
        </p:txBody>
      </p:sp>
      <p:sp>
        <p:nvSpPr>
          <p:cNvPr id="6" name="Shape 4"/>
          <p:cNvSpPr/>
          <p:nvPr/>
        </p:nvSpPr>
        <p:spPr>
          <a:xfrm>
            <a:off x="5235773" y="2403396"/>
            <a:ext cx="4158734" cy="2889290"/>
          </a:xfrm>
          <a:prstGeom prst="roundRect">
            <a:avLst>
              <a:gd name="adj" fmla="val 1243"/>
            </a:avLst>
          </a:prstGeom>
          <a:solidFill>
            <a:srgbClr val="F3E8E8"/>
          </a:solidFill>
          <a:ln/>
        </p:spPr>
      </p:sp>
      <p:sp>
        <p:nvSpPr>
          <p:cNvPr id="7" name="Text 5"/>
          <p:cNvSpPr/>
          <p:nvPr/>
        </p:nvSpPr>
        <p:spPr>
          <a:xfrm>
            <a:off x="5475089" y="2642711"/>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B3535"/>
                </a:solidFill>
                <a:latin typeface="Arial" panose="020B0604020202020204" pitchFamily="34" charset="0"/>
                <a:ea typeface="Red Hat Text" pitchFamily="34" charset="-122"/>
                <a:cs typeface="Arial" panose="020B0604020202020204" pitchFamily="34" charset="0"/>
              </a:rPr>
              <a:t>Тропические пояса</a:t>
            </a:r>
            <a:endParaRPr lang="en-US" sz="2200" dirty="0">
              <a:latin typeface="Arial" panose="020B0604020202020204" pitchFamily="34" charset="0"/>
              <a:cs typeface="Arial" panose="020B0604020202020204" pitchFamily="34" charset="0"/>
            </a:endParaRPr>
          </a:p>
        </p:txBody>
      </p:sp>
      <p:sp>
        <p:nvSpPr>
          <p:cNvPr id="8" name="Text 6"/>
          <p:cNvSpPr/>
          <p:nvPr/>
        </p:nvSpPr>
        <p:spPr>
          <a:xfrm>
            <a:off x="5475089" y="3138249"/>
            <a:ext cx="3680103" cy="1915120"/>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Расположены между тропиками и полярными кругами. Летом жарко и сухо, зимой тепло и влажно. Средняя температура +20°C.</a:t>
            </a:r>
            <a:endParaRPr lang="en-US" sz="1850" dirty="0">
              <a:latin typeface="Arial" panose="020B0604020202020204" pitchFamily="34" charset="0"/>
              <a:cs typeface="Arial" panose="020B0604020202020204" pitchFamily="34" charset="0"/>
            </a:endParaRPr>
          </a:p>
        </p:txBody>
      </p:sp>
      <p:sp>
        <p:nvSpPr>
          <p:cNvPr id="9" name="Shape 7"/>
          <p:cNvSpPr/>
          <p:nvPr/>
        </p:nvSpPr>
        <p:spPr>
          <a:xfrm>
            <a:off x="9633823" y="2403396"/>
            <a:ext cx="4158734" cy="2889290"/>
          </a:xfrm>
          <a:prstGeom prst="roundRect">
            <a:avLst>
              <a:gd name="adj" fmla="val 1243"/>
            </a:avLst>
          </a:prstGeom>
          <a:solidFill>
            <a:srgbClr val="F3E8E8"/>
          </a:solidFill>
          <a:ln/>
        </p:spPr>
      </p:sp>
      <p:sp>
        <p:nvSpPr>
          <p:cNvPr id="10" name="Text 8"/>
          <p:cNvSpPr/>
          <p:nvPr/>
        </p:nvSpPr>
        <p:spPr>
          <a:xfrm>
            <a:off x="9873139" y="2642711"/>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B3535"/>
                </a:solidFill>
                <a:latin typeface="Arial" panose="020B0604020202020204" pitchFamily="34" charset="0"/>
                <a:ea typeface="Red Hat Text" pitchFamily="34" charset="-122"/>
                <a:cs typeface="Arial" panose="020B0604020202020204" pitchFamily="34" charset="0"/>
              </a:rPr>
              <a:t>Умеренные пояса</a:t>
            </a:r>
            <a:endParaRPr lang="en-US" sz="2200" dirty="0">
              <a:latin typeface="Arial" panose="020B0604020202020204" pitchFamily="34" charset="0"/>
              <a:cs typeface="Arial" panose="020B0604020202020204" pitchFamily="34" charset="0"/>
            </a:endParaRPr>
          </a:p>
        </p:txBody>
      </p:sp>
      <p:sp>
        <p:nvSpPr>
          <p:cNvPr id="11" name="Text 9"/>
          <p:cNvSpPr/>
          <p:nvPr/>
        </p:nvSpPr>
        <p:spPr>
          <a:xfrm>
            <a:off x="9873139" y="3138249"/>
            <a:ext cx="3680103" cy="1532096"/>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Расположены между тропиками и полярными кругами. Четыре времени года. Средняя температура от +10°C до -10°C.</a:t>
            </a:r>
            <a:endParaRPr lang="en-US" sz="1850" dirty="0">
              <a:latin typeface="Arial" panose="020B0604020202020204" pitchFamily="34" charset="0"/>
              <a:cs typeface="Arial" panose="020B0604020202020204" pitchFamily="34" charset="0"/>
            </a:endParaRPr>
          </a:p>
        </p:txBody>
      </p:sp>
      <p:sp>
        <p:nvSpPr>
          <p:cNvPr id="12" name="Shape 10"/>
          <p:cNvSpPr/>
          <p:nvPr/>
        </p:nvSpPr>
        <p:spPr>
          <a:xfrm>
            <a:off x="837724" y="5532001"/>
            <a:ext cx="12954952" cy="1357193"/>
          </a:xfrm>
          <a:prstGeom prst="roundRect">
            <a:avLst>
              <a:gd name="adj" fmla="val 2646"/>
            </a:avLst>
          </a:prstGeom>
          <a:solidFill>
            <a:srgbClr val="F3E8E8"/>
          </a:solidFill>
          <a:ln/>
        </p:spPr>
      </p:sp>
      <p:sp>
        <p:nvSpPr>
          <p:cNvPr id="13" name="Text 11"/>
          <p:cNvSpPr/>
          <p:nvPr/>
        </p:nvSpPr>
        <p:spPr>
          <a:xfrm>
            <a:off x="1077039" y="5771317"/>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B3535"/>
                </a:solidFill>
                <a:latin typeface="Arial" panose="020B0604020202020204" pitchFamily="34" charset="0"/>
                <a:ea typeface="Red Hat Text" pitchFamily="34" charset="-122"/>
                <a:cs typeface="Arial" panose="020B0604020202020204" pitchFamily="34" charset="0"/>
              </a:rPr>
              <a:t>Полярные пояса</a:t>
            </a:r>
            <a:endParaRPr lang="en-US" sz="2200" dirty="0">
              <a:latin typeface="Arial" panose="020B0604020202020204" pitchFamily="34" charset="0"/>
              <a:cs typeface="Arial" panose="020B0604020202020204" pitchFamily="34" charset="0"/>
            </a:endParaRPr>
          </a:p>
        </p:txBody>
      </p:sp>
      <p:sp>
        <p:nvSpPr>
          <p:cNvPr id="14" name="Text 12"/>
          <p:cNvSpPr/>
          <p:nvPr/>
        </p:nvSpPr>
        <p:spPr>
          <a:xfrm>
            <a:off x="1077039" y="6266855"/>
            <a:ext cx="12476321" cy="383024"/>
          </a:xfrm>
          <a:prstGeom prst="rect">
            <a:avLst/>
          </a:prstGeom>
          <a:noFill/>
          <a:ln/>
        </p:spPr>
        <p:txBody>
          <a:bodyPr wrap="non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Расположены за полярными кругами. Очень холодно. Средняя температура около -20°C.</a:t>
            </a:r>
            <a:endParaRPr lang="en-US" sz="185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FE3515D-E450-471A-8AA9-47F2A3855392}"/>
              </a:ext>
            </a:extLst>
          </p:cNvPr>
          <p:cNvSpPr txBox="1"/>
          <p:nvPr/>
        </p:nvSpPr>
        <p:spPr>
          <a:xfrm>
            <a:off x="130627" y="115001"/>
            <a:ext cx="1723549" cy="369332"/>
          </a:xfrm>
          <a:prstGeom prst="rect">
            <a:avLst/>
          </a:prstGeom>
          <a:noFill/>
        </p:spPr>
        <p:txBody>
          <a:bodyPr wrap="none" rtlCol="0">
            <a:spAutoFit/>
          </a:bodyPr>
          <a:lstStyle/>
          <a:p>
            <a:r>
              <a:rPr lang="en-US" u="sng" dirty="0">
                <a:solidFill>
                  <a:schemeClr val="tx1">
                    <a:alpha val="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newUROKI.net</a:t>
            </a:r>
            <a:endParaRPr lang="ru-RU" dirty="0">
              <a:solidFill>
                <a:schemeClr val="tx1">
                  <a:alpha val="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4" y="744022"/>
            <a:ext cx="12954952" cy="1408033"/>
          </a:xfrm>
          <a:prstGeom prst="rect">
            <a:avLst/>
          </a:prstGeom>
          <a:noFill/>
          <a:ln/>
        </p:spPr>
        <p:txBody>
          <a:bodyPr wrap="square" lIns="0" tIns="0" rIns="0" bIns="0" rtlCol="0" anchor="t"/>
          <a:lstStyle/>
          <a:p>
            <a:pPr marL="0" indent="0">
              <a:lnSpc>
                <a:spcPts val="5500"/>
              </a:lnSpc>
              <a:buNone/>
            </a:pPr>
            <a:r>
              <a:rPr lang="en-US" sz="4400" dirty="0">
                <a:solidFill>
                  <a:srgbClr val="1F1E1E"/>
                </a:solidFill>
                <a:latin typeface="Arial" panose="020B0604020202020204" pitchFamily="34" charset="0"/>
                <a:ea typeface="Red Hat Text" pitchFamily="34" charset="-122"/>
                <a:cs typeface="Arial" panose="020B0604020202020204" pitchFamily="34" charset="0"/>
              </a:rPr>
              <a:t>Распределение атмосферного давления на Земле</a:t>
            </a:r>
            <a:endParaRPr lang="en-US" sz="4400" dirty="0">
              <a:latin typeface="Arial" panose="020B0604020202020204" pitchFamily="34" charset="0"/>
              <a:cs typeface="Arial" panose="020B0604020202020204" pitchFamily="34" charset="0"/>
            </a:endParaRPr>
          </a:p>
        </p:txBody>
      </p:sp>
      <p:sp>
        <p:nvSpPr>
          <p:cNvPr id="3" name="Shape 1"/>
          <p:cNvSpPr/>
          <p:nvPr/>
        </p:nvSpPr>
        <p:spPr>
          <a:xfrm>
            <a:off x="837724" y="2511028"/>
            <a:ext cx="12954952" cy="4974550"/>
          </a:xfrm>
          <a:prstGeom prst="roundRect">
            <a:avLst>
              <a:gd name="adj" fmla="val 722"/>
            </a:avLst>
          </a:prstGeom>
          <a:noFill/>
          <a:ln w="7620">
            <a:solidFill>
              <a:srgbClr val="000000">
                <a:alpha val="8000"/>
              </a:srgbClr>
            </a:solidFill>
            <a:prstDash val="solid"/>
          </a:ln>
        </p:spPr>
      </p:sp>
      <p:sp>
        <p:nvSpPr>
          <p:cNvPr id="4" name="Shape 2"/>
          <p:cNvSpPr/>
          <p:nvPr/>
        </p:nvSpPr>
        <p:spPr>
          <a:xfrm>
            <a:off x="845344" y="2518648"/>
            <a:ext cx="12938403" cy="685443"/>
          </a:xfrm>
          <a:prstGeom prst="rect">
            <a:avLst/>
          </a:prstGeom>
          <a:solidFill>
            <a:srgbClr val="FFFFFF">
              <a:alpha val="4000"/>
            </a:srgbClr>
          </a:solidFill>
          <a:ln/>
        </p:spPr>
      </p:sp>
      <p:sp>
        <p:nvSpPr>
          <p:cNvPr id="5" name="Text 3"/>
          <p:cNvSpPr/>
          <p:nvPr/>
        </p:nvSpPr>
        <p:spPr>
          <a:xfrm>
            <a:off x="1086088" y="2669857"/>
            <a:ext cx="3829883" cy="383024"/>
          </a:xfrm>
          <a:prstGeom prst="rect">
            <a:avLst/>
          </a:prstGeom>
          <a:noFill/>
          <a:ln/>
        </p:spPr>
        <p:txBody>
          <a:bodyPr wrap="none" lIns="0" tIns="0" rIns="0" bIns="0" rtlCol="0" anchor="t"/>
          <a:lstStyle/>
          <a:p>
            <a:pPr marL="0" indent="0">
              <a:lnSpc>
                <a:spcPts val="3000"/>
              </a:lnSpc>
              <a:buNone/>
            </a:pPr>
            <a:r>
              <a:rPr lang="en-US" sz="1850" b="1" dirty="0">
                <a:solidFill>
                  <a:srgbClr val="3B3535"/>
                </a:solidFill>
                <a:latin typeface="Arial" panose="020B0604020202020204" pitchFamily="34" charset="0"/>
                <a:ea typeface="Roboto" pitchFamily="34" charset="-122"/>
                <a:cs typeface="Arial" panose="020B0604020202020204" pitchFamily="34" charset="0"/>
              </a:rPr>
              <a:t>Широтный пояс</a:t>
            </a:r>
            <a:endParaRPr lang="en-US" sz="1850" dirty="0">
              <a:latin typeface="Arial" panose="020B0604020202020204" pitchFamily="34" charset="0"/>
              <a:cs typeface="Arial" panose="020B0604020202020204" pitchFamily="34" charset="0"/>
            </a:endParaRPr>
          </a:p>
        </p:txBody>
      </p:sp>
      <p:sp>
        <p:nvSpPr>
          <p:cNvPr id="6" name="Text 4"/>
          <p:cNvSpPr/>
          <p:nvPr/>
        </p:nvSpPr>
        <p:spPr>
          <a:xfrm>
            <a:off x="5402223" y="2669857"/>
            <a:ext cx="3826073" cy="383024"/>
          </a:xfrm>
          <a:prstGeom prst="rect">
            <a:avLst/>
          </a:prstGeom>
          <a:noFill/>
          <a:ln/>
        </p:spPr>
        <p:txBody>
          <a:bodyPr wrap="none" lIns="0" tIns="0" rIns="0" bIns="0" rtlCol="0" anchor="t"/>
          <a:lstStyle/>
          <a:p>
            <a:pPr marL="0" indent="0">
              <a:lnSpc>
                <a:spcPts val="3000"/>
              </a:lnSpc>
              <a:buNone/>
            </a:pPr>
            <a:r>
              <a:rPr lang="en-US" sz="1850" b="1" dirty="0">
                <a:solidFill>
                  <a:srgbClr val="3B3535"/>
                </a:solidFill>
                <a:latin typeface="Arial" panose="020B0604020202020204" pitchFamily="34" charset="0"/>
                <a:ea typeface="Roboto" pitchFamily="34" charset="-122"/>
                <a:cs typeface="Arial" panose="020B0604020202020204" pitchFamily="34" charset="0"/>
              </a:rPr>
              <a:t>Атмосферное давление</a:t>
            </a:r>
            <a:endParaRPr lang="en-US" sz="1850" dirty="0">
              <a:latin typeface="Arial" panose="020B0604020202020204" pitchFamily="34" charset="0"/>
              <a:cs typeface="Arial" panose="020B0604020202020204" pitchFamily="34" charset="0"/>
            </a:endParaRPr>
          </a:p>
        </p:txBody>
      </p:sp>
      <p:sp>
        <p:nvSpPr>
          <p:cNvPr id="7" name="Text 5"/>
          <p:cNvSpPr/>
          <p:nvPr/>
        </p:nvSpPr>
        <p:spPr>
          <a:xfrm>
            <a:off x="9714548" y="2669857"/>
            <a:ext cx="3829883" cy="383024"/>
          </a:xfrm>
          <a:prstGeom prst="rect">
            <a:avLst/>
          </a:prstGeom>
          <a:noFill/>
          <a:ln/>
        </p:spPr>
        <p:txBody>
          <a:bodyPr wrap="none" lIns="0" tIns="0" rIns="0" bIns="0" rtlCol="0" anchor="t"/>
          <a:lstStyle/>
          <a:p>
            <a:pPr marL="0" indent="0">
              <a:lnSpc>
                <a:spcPts val="3000"/>
              </a:lnSpc>
              <a:buNone/>
            </a:pPr>
            <a:r>
              <a:rPr lang="en-US" sz="1850" b="1" dirty="0">
                <a:solidFill>
                  <a:srgbClr val="3B3535"/>
                </a:solidFill>
                <a:latin typeface="Arial" panose="020B0604020202020204" pitchFamily="34" charset="0"/>
                <a:ea typeface="Roboto" pitchFamily="34" charset="-122"/>
                <a:cs typeface="Arial" panose="020B0604020202020204" pitchFamily="34" charset="0"/>
              </a:rPr>
              <a:t>Особенности климата</a:t>
            </a:r>
            <a:endParaRPr lang="en-US" sz="1850" dirty="0">
              <a:latin typeface="Arial" panose="020B0604020202020204" pitchFamily="34" charset="0"/>
              <a:cs typeface="Arial" panose="020B0604020202020204" pitchFamily="34" charset="0"/>
            </a:endParaRPr>
          </a:p>
        </p:txBody>
      </p:sp>
      <p:sp>
        <p:nvSpPr>
          <p:cNvPr id="8" name="Shape 6"/>
          <p:cNvSpPr/>
          <p:nvPr/>
        </p:nvSpPr>
        <p:spPr>
          <a:xfrm>
            <a:off x="845344" y="3204091"/>
            <a:ext cx="12938403" cy="1068467"/>
          </a:xfrm>
          <a:prstGeom prst="rect">
            <a:avLst/>
          </a:prstGeom>
          <a:solidFill>
            <a:srgbClr val="000000">
              <a:alpha val="4000"/>
            </a:srgbClr>
          </a:solidFill>
          <a:ln/>
        </p:spPr>
      </p:sp>
      <p:sp>
        <p:nvSpPr>
          <p:cNvPr id="9" name="Text 7"/>
          <p:cNvSpPr/>
          <p:nvPr/>
        </p:nvSpPr>
        <p:spPr>
          <a:xfrm>
            <a:off x="1086088" y="3355300"/>
            <a:ext cx="3829883" cy="383024"/>
          </a:xfrm>
          <a:prstGeom prst="rect">
            <a:avLst/>
          </a:prstGeom>
          <a:noFill/>
          <a:ln/>
        </p:spPr>
        <p:txBody>
          <a:bodyPr wrap="non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Экваториальный</a:t>
            </a:r>
            <a:endParaRPr lang="en-US" sz="1850" dirty="0">
              <a:latin typeface="Arial" panose="020B0604020202020204" pitchFamily="34" charset="0"/>
              <a:cs typeface="Arial" panose="020B0604020202020204" pitchFamily="34" charset="0"/>
            </a:endParaRPr>
          </a:p>
        </p:txBody>
      </p:sp>
      <p:sp>
        <p:nvSpPr>
          <p:cNvPr id="10" name="Text 8"/>
          <p:cNvSpPr/>
          <p:nvPr/>
        </p:nvSpPr>
        <p:spPr>
          <a:xfrm>
            <a:off x="5402223" y="3355300"/>
            <a:ext cx="3826073" cy="383024"/>
          </a:xfrm>
          <a:prstGeom prst="rect">
            <a:avLst/>
          </a:prstGeom>
          <a:noFill/>
          <a:ln/>
        </p:spPr>
        <p:txBody>
          <a:bodyPr wrap="non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Низкое</a:t>
            </a:r>
            <a:endParaRPr lang="en-US" sz="1850" dirty="0">
              <a:latin typeface="Arial" panose="020B0604020202020204" pitchFamily="34" charset="0"/>
              <a:cs typeface="Arial" panose="020B0604020202020204" pitchFamily="34" charset="0"/>
            </a:endParaRPr>
          </a:p>
        </p:txBody>
      </p:sp>
      <p:sp>
        <p:nvSpPr>
          <p:cNvPr id="11" name="Text 9"/>
          <p:cNvSpPr/>
          <p:nvPr/>
        </p:nvSpPr>
        <p:spPr>
          <a:xfrm>
            <a:off x="9714548" y="3355300"/>
            <a:ext cx="3829883" cy="766048"/>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Влажный климат с обильными осадками</a:t>
            </a:r>
            <a:endParaRPr lang="en-US" sz="1850" dirty="0">
              <a:latin typeface="Arial" panose="020B0604020202020204" pitchFamily="34" charset="0"/>
              <a:cs typeface="Arial" panose="020B0604020202020204" pitchFamily="34" charset="0"/>
            </a:endParaRPr>
          </a:p>
        </p:txBody>
      </p:sp>
      <p:sp>
        <p:nvSpPr>
          <p:cNvPr id="12" name="Shape 10"/>
          <p:cNvSpPr/>
          <p:nvPr/>
        </p:nvSpPr>
        <p:spPr>
          <a:xfrm>
            <a:off x="845344" y="4272558"/>
            <a:ext cx="12938403" cy="1068467"/>
          </a:xfrm>
          <a:prstGeom prst="rect">
            <a:avLst/>
          </a:prstGeom>
          <a:solidFill>
            <a:srgbClr val="FFFFFF">
              <a:alpha val="4000"/>
            </a:srgbClr>
          </a:solidFill>
          <a:ln/>
        </p:spPr>
      </p:sp>
      <p:sp>
        <p:nvSpPr>
          <p:cNvPr id="13" name="Text 11"/>
          <p:cNvSpPr/>
          <p:nvPr/>
        </p:nvSpPr>
        <p:spPr>
          <a:xfrm>
            <a:off x="1086088" y="4423767"/>
            <a:ext cx="3829883" cy="383024"/>
          </a:xfrm>
          <a:prstGeom prst="rect">
            <a:avLst/>
          </a:prstGeom>
          <a:noFill/>
          <a:ln/>
        </p:spPr>
        <p:txBody>
          <a:bodyPr wrap="non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Тропические</a:t>
            </a:r>
            <a:endParaRPr lang="en-US" sz="1850" dirty="0">
              <a:latin typeface="Arial" panose="020B0604020202020204" pitchFamily="34" charset="0"/>
              <a:cs typeface="Arial" panose="020B0604020202020204" pitchFamily="34" charset="0"/>
            </a:endParaRPr>
          </a:p>
        </p:txBody>
      </p:sp>
      <p:sp>
        <p:nvSpPr>
          <p:cNvPr id="14" name="Text 12"/>
          <p:cNvSpPr/>
          <p:nvPr/>
        </p:nvSpPr>
        <p:spPr>
          <a:xfrm>
            <a:off x="5402223" y="4423767"/>
            <a:ext cx="3826073" cy="383024"/>
          </a:xfrm>
          <a:prstGeom prst="rect">
            <a:avLst/>
          </a:prstGeom>
          <a:noFill/>
          <a:ln/>
        </p:spPr>
        <p:txBody>
          <a:bodyPr wrap="non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Высокое</a:t>
            </a:r>
            <a:endParaRPr lang="en-US" sz="1850" dirty="0">
              <a:latin typeface="Arial" panose="020B0604020202020204" pitchFamily="34" charset="0"/>
              <a:cs typeface="Arial" panose="020B0604020202020204" pitchFamily="34" charset="0"/>
            </a:endParaRPr>
          </a:p>
        </p:txBody>
      </p:sp>
      <p:sp>
        <p:nvSpPr>
          <p:cNvPr id="15" name="Text 13"/>
          <p:cNvSpPr/>
          <p:nvPr/>
        </p:nvSpPr>
        <p:spPr>
          <a:xfrm>
            <a:off x="9714548" y="4423767"/>
            <a:ext cx="3829883" cy="766048"/>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Сухой климат с жарким летом и теплой зимой</a:t>
            </a:r>
            <a:endParaRPr lang="en-US" sz="1850" dirty="0">
              <a:latin typeface="Arial" panose="020B0604020202020204" pitchFamily="34" charset="0"/>
              <a:cs typeface="Arial" panose="020B0604020202020204" pitchFamily="34" charset="0"/>
            </a:endParaRPr>
          </a:p>
        </p:txBody>
      </p:sp>
      <p:sp>
        <p:nvSpPr>
          <p:cNvPr id="16" name="Shape 14"/>
          <p:cNvSpPr/>
          <p:nvPr/>
        </p:nvSpPr>
        <p:spPr>
          <a:xfrm>
            <a:off x="845344" y="5341025"/>
            <a:ext cx="12938403" cy="1068467"/>
          </a:xfrm>
          <a:prstGeom prst="rect">
            <a:avLst/>
          </a:prstGeom>
          <a:solidFill>
            <a:srgbClr val="000000">
              <a:alpha val="4000"/>
            </a:srgbClr>
          </a:solidFill>
          <a:ln/>
        </p:spPr>
      </p:sp>
      <p:sp>
        <p:nvSpPr>
          <p:cNvPr id="17" name="Text 15"/>
          <p:cNvSpPr/>
          <p:nvPr/>
        </p:nvSpPr>
        <p:spPr>
          <a:xfrm>
            <a:off x="1086088" y="5492234"/>
            <a:ext cx="3829883" cy="383024"/>
          </a:xfrm>
          <a:prstGeom prst="rect">
            <a:avLst/>
          </a:prstGeom>
          <a:noFill/>
          <a:ln/>
        </p:spPr>
        <p:txBody>
          <a:bodyPr wrap="non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Умеренные</a:t>
            </a:r>
            <a:endParaRPr lang="en-US" sz="1850" dirty="0">
              <a:latin typeface="Arial" panose="020B0604020202020204" pitchFamily="34" charset="0"/>
              <a:cs typeface="Arial" panose="020B0604020202020204" pitchFamily="34" charset="0"/>
            </a:endParaRPr>
          </a:p>
        </p:txBody>
      </p:sp>
      <p:sp>
        <p:nvSpPr>
          <p:cNvPr id="18" name="Text 16"/>
          <p:cNvSpPr/>
          <p:nvPr/>
        </p:nvSpPr>
        <p:spPr>
          <a:xfrm>
            <a:off x="5402223" y="5492234"/>
            <a:ext cx="3826073" cy="383024"/>
          </a:xfrm>
          <a:prstGeom prst="rect">
            <a:avLst/>
          </a:prstGeom>
          <a:noFill/>
          <a:ln/>
        </p:spPr>
        <p:txBody>
          <a:bodyPr wrap="non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Низкое</a:t>
            </a:r>
            <a:endParaRPr lang="en-US" sz="1850" dirty="0">
              <a:latin typeface="Arial" panose="020B0604020202020204" pitchFamily="34" charset="0"/>
              <a:cs typeface="Arial" panose="020B0604020202020204" pitchFamily="34" charset="0"/>
            </a:endParaRPr>
          </a:p>
        </p:txBody>
      </p:sp>
      <p:sp>
        <p:nvSpPr>
          <p:cNvPr id="19" name="Text 17"/>
          <p:cNvSpPr/>
          <p:nvPr/>
        </p:nvSpPr>
        <p:spPr>
          <a:xfrm>
            <a:off x="9714548" y="5492234"/>
            <a:ext cx="3829883" cy="766048"/>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Изменчивый климат с четырьмя временами года</a:t>
            </a:r>
            <a:endParaRPr lang="en-US" sz="1850" dirty="0">
              <a:latin typeface="Arial" panose="020B0604020202020204" pitchFamily="34" charset="0"/>
              <a:cs typeface="Arial" panose="020B0604020202020204" pitchFamily="34" charset="0"/>
            </a:endParaRPr>
          </a:p>
        </p:txBody>
      </p:sp>
      <p:sp>
        <p:nvSpPr>
          <p:cNvPr id="20" name="Shape 18"/>
          <p:cNvSpPr/>
          <p:nvPr/>
        </p:nvSpPr>
        <p:spPr>
          <a:xfrm>
            <a:off x="845344" y="6409492"/>
            <a:ext cx="12938403" cy="1068467"/>
          </a:xfrm>
          <a:prstGeom prst="rect">
            <a:avLst/>
          </a:prstGeom>
          <a:solidFill>
            <a:srgbClr val="FFFFFF">
              <a:alpha val="4000"/>
            </a:srgbClr>
          </a:solidFill>
          <a:ln/>
        </p:spPr>
      </p:sp>
      <p:sp>
        <p:nvSpPr>
          <p:cNvPr id="21" name="Text 19"/>
          <p:cNvSpPr/>
          <p:nvPr/>
        </p:nvSpPr>
        <p:spPr>
          <a:xfrm>
            <a:off x="1086088" y="6560701"/>
            <a:ext cx="3829883" cy="383024"/>
          </a:xfrm>
          <a:prstGeom prst="rect">
            <a:avLst/>
          </a:prstGeom>
          <a:noFill/>
          <a:ln/>
        </p:spPr>
        <p:txBody>
          <a:bodyPr wrap="non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Полярные</a:t>
            </a:r>
            <a:endParaRPr lang="en-US" sz="1850" dirty="0">
              <a:latin typeface="Arial" panose="020B0604020202020204" pitchFamily="34" charset="0"/>
              <a:cs typeface="Arial" panose="020B0604020202020204" pitchFamily="34" charset="0"/>
            </a:endParaRPr>
          </a:p>
        </p:txBody>
      </p:sp>
      <p:sp>
        <p:nvSpPr>
          <p:cNvPr id="22" name="Text 20"/>
          <p:cNvSpPr/>
          <p:nvPr/>
        </p:nvSpPr>
        <p:spPr>
          <a:xfrm>
            <a:off x="5402223" y="6560701"/>
            <a:ext cx="3826073" cy="383024"/>
          </a:xfrm>
          <a:prstGeom prst="rect">
            <a:avLst/>
          </a:prstGeom>
          <a:noFill/>
          <a:ln/>
        </p:spPr>
        <p:txBody>
          <a:bodyPr wrap="non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Высокое</a:t>
            </a:r>
            <a:endParaRPr lang="en-US" sz="1850" dirty="0">
              <a:latin typeface="Arial" panose="020B0604020202020204" pitchFamily="34" charset="0"/>
              <a:cs typeface="Arial" panose="020B0604020202020204" pitchFamily="34" charset="0"/>
            </a:endParaRPr>
          </a:p>
        </p:txBody>
      </p:sp>
      <p:sp>
        <p:nvSpPr>
          <p:cNvPr id="23" name="Text 21"/>
          <p:cNvSpPr/>
          <p:nvPr/>
        </p:nvSpPr>
        <p:spPr>
          <a:xfrm>
            <a:off x="9714548" y="6560701"/>
            <a:ext cx="3829883" cy="766048"/>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Arial" panose="020B0604020202020204" pitchFamily="34" charset="0"/>
                <a:ea typeface="Roboto" pitchFamily="34" charset="-122"/>
                <a:cs typeface="Arial" panose="020B0604020202020204" pitchFamily="34" charset="0"/>
              </a:rPr>
              <a:t>Холодный климат с длинной зимой и коротким летом</a:t>
            </a:r>
            <a:endParaRPr lang="en-US" sz="185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64068FA-EAA2-49E3-9505-415E3F174A79}"/>
              </a:ext>
            </a:extLst>
          </p:cNvPr>
          <p:cNvSpPr txBox="1"/>
          <p:nvPr/>
        </p:nvSpPr>
        <p:spPr>
          <a:xfrm>
            <a:off x="130627" y="115001"/>
            <a:ext cx="1723549" cy="369332"/>
          </a:xfrm>
          <a:prstGeom prst="rect">
            <a:avLst/>
          </a:prstGeom>
          <a:noFill/>
        </p:spPr>
        <p:txBody>
          <a:bodyPr wrap="none" rtlCol="0">
            <a:spAutoFit/>
          </a:bodyPr>
          <a:lstStyle/>
          <a:p>
            <a:r>
              <a:rPr lang="en-US" u="sng" dirty="0">
                <a:solidFill>
                  <a:schemeClr val="tx1">
                    <a:alpha val="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newUROKI.net</a:t>
            </a:r>
            <a:endParaRPr lang="ru-RU" dirty="0">
              <a:solidFill>
                <a:schemeClr val="tx1">
                  <a:alpha val="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965365"/>
          </a:xfrm>
          <a:prstGeom prst="rect">
            <a:avLst/>
          </a:prstGeom>
        </p:spPr>
      </p:pic>
      <p:sp>
        <p:nvSpPr>
          <p:cNvPr id="3" name="Text 0"/>
          <p:cNvSpPr/>
          <p:nvPr/>
        </p:nvSpPr>
        <p:spPr>
          <a:xfrm>
            <a:off x="550307" y="2756416"/>
            <a:ext cx="12669679" cy="462320"/>
          </a:xfrm>
          <a:prstGeom prst="rect">
            <a:avLst/>
          </a:prstGeom>
          <a:noFill/>
          <a:ln/>
        </p:spPr>
        <p:txBody>
          <a:bodyPr wrap="none" lIns="0" tIns="0" rIns="0" bIns="0" rtlCol="0" anchor="t"/>
          <a:lstStyle/>
          <a:p>
            <a:pPr marL="0" indent="0">
              <a:lnSpc>
                <a:spcPts val="3600"/>
              </a:lnSpc>
              <a:buNone/>
            </a:pPr>
            <a:r>
              <a:rPr lang="en-US" sz="2900" dirty="0">
                <a:solidFill>
                  <a:srgbClr val="1F1E1E"/>
                </a:solidFill>
                <a:latin typeface="Arial" panose="020B0604020202020204" pitchFamily="34" charset="0"/>
                <a:ea typeface="Red Hat Text" pitchFamily="34" charset="-122"/>
                <a:cs typeface="Arial" panose="020B0604020202020204" pitchFamily="34" charset="0"/>
              </a:rPr>
              <a:t>Практическое применение знаний о распределении степени теплоты</a:t>
            </a:r>
            <a:endParaRPr lang="en-US" sz="2900" dirty="0">
              <a:latin typeface="Arial" panose="020B0604020202020204" pitchFamily="34" charset="0"/>
              <a:cs typeface="Arial" panose="020B0604020202020204" pitchFamily="34" charset="0"/>
            </a:endParaRPr>
          </a:p>
        </p:txBody>
      </p:sp>
      <p:pic>
        <p:nvPicPr>
          <p:cNvPr id="4" name="Image 1" descr="preencoded.png"/>
          <p:cNvPicPr>
            <a:picLocks noChangeAspect="1"/>
          </p:cNvPicPr>
          <p:nvPr/>
        </p:nvPicPr>
        <p:blipFill>
          <a:blip r:embed="rId4"/>
          <a:stretch>
            <a:fillRect/>
          </a:stretch>
        </p:blipFill>
        <p:spPr>
          <a:xfrm>
            <a:off x="550307" y="3454479"/>
            <a:ext cx="393025" cy="393025"/>
          </a:xfrm>
          <a:prstGeom prst="rect">
            <a:avLst/>
          </a:prstGeom>
        </p:spPr>
      </p:pic>
      <p:sp>
        <p:nvSpPr>
          <p:cNvPr id="5" name="Text 1"/>
          <p:cNvSpPr/>
          <p:nvPr/>
        </p:nvSpPr>
        <p:spPr>
          <a:xfrm>
            <a:off x="550307" y="4004667"/>
            <a:ext cx="1849755" cy="231219"/>
          </a:xfrm>
          <a:prstGeom prst="rect">
            <a:avLst/>
          </a:prstGeom>
          <a:noFill/>
          <a:ln/>
        </p:spPr>
        <p:txBody>
          <a:bodyPr wrap="none" lIns="0" tIns="0" rIns="0" bIns="0" rtlCol="0" anchor="t"/>
          <a:lstStyle/>
          <a:p>
            <a:pPr marL="0" indent="0" algn="l">
              <a:lnSpc>
                <a:spcPts val="1800"/>
              </a:lnSpc>
              <a:buNone/>
            </a:pPr>
            <a:r>
              <a:rPr lang="en-US" sz="1450" dirty="0">
                <a:solidFill>
                  <a:srgbClr val="3B3535"/>
                </a:solidFill>
                <a:latin typeface="Arial" panose="020B0604020202020204" pitchFamily="34" charset="0"/>
                <a:ea typeface="Red Hat Text" pitchFamily="34" charset="-122"/>
                <a:cs typeface="Arial" panose="020B0604020202020204" pitchFamily="34" charset="0"/>
              </a:rPr>
              <a:t>Сельское хозяйство</a:t>
            </a:r>
            <a:endParaRPr lang="en-US" sz="1450" dirty="0">
              <a:latin typeface="Arial" panose="020B0604020202020204" pitchFamily="34" charset="0"/>
              <a:cs typeface="Arial" panose="020B0604020202020204" pitchFamily="34" charset="0"/>
            </a:endParaRPr>
          </a:p>
        </p:txBody>
      </p:sp>
      <p:sp>
        <p:nvSpPr>
          <p:cNvPr id="6" name="Text 2"/>
          <p:cNvSpPr/>
          <p:nvPr/>
        </p:nvSpPr>
        <p:spPr>
          <a:xfrm>
            <a:off x="550307" y="4330184"/>
            <a:ext cx="6647021" cy="1006316"/>
          </a:xfrm>
          <a:prstGeom prst="rect">
            <a:avLst/>
          </a:prstGeom>
          <a:noFill/>
          <a:ln/>
        </p:spPr>
        <p:txBody>
          <a:bodyPr wrap="square" lIns="0" tIns="0" rIns="0" bIns="0" rtlCol="0" anchor="t"/>
          <a:lstStyle/>
          <a:p>
            <a:pPr marL="0" indent="0" algn="l">
              <a:lnSpc>
                <a:spcPts val="1950"/>
              </a:lnSpc>
              <a:buNone/>
            </a:pPr>
            <a:r>
              <a:rPr lang="en-US" sz="1200" dirty="0">
                <a:solidFill>
                  <a:srgbClr val="3B3535"/>
                </a:solidFill>
                <a:latin typeface="Arial" panose="020B0604020202020204" pitchFamily="34" charset="0"/>
                <a:ea typeface="Roboto" pitchFamily="34" charset="-122"/>
                <a:cs typeface="Arial" panose="020B0604020202020204" pitchFamily="34" charset="0"/>
              </a:rPr>
              <a:t>Понимание распределения температуры воздуха позволяет определять оптимальные условия для выращивания разных сельскохозяйственных культур. Например, в тропическом поясе хорошо растут тропические фрукты, а в умеренных широтах растут зерновые культуры.</a:t>
            </a:r>
            <a:endParaRPr lang="en-US" sz="1200" dirty="0">
              <a:latin typeface="Arial" panose="020B0604020202020204" pitchFamily="34" charset="0"/>
              <a:cs typeface="Arial" panose="020B0604020202020204" pitchFamily="34" charset="0"/>
            </a:endParaRPr>
          </a:p>
        </p:txBody>
      </p:sp>
      <p:pic>
        <p:nvPicPr>
          <p:cNvPr id="7" name="Image 2" descr="preencoded.png"/>
          <p:cNvPicPr>
            <a:picLocks noChangeAspect="1"/>
          </p:cNvPicPr>
          <p:nvPr/>
        </p:nvPicPr>
        <p:blipFill>
          <a:blip r:embed="rId5"/>
          <a:stretch>
            <a:fillRect/>
          </a:stretch>
        </p:blipFill>
        <p:spPr>
          <a:xfrm>
            <a:off x="7433072" y="3454479"/>
            <a:ext cx="393025" cy="393025"/>
          </a:xfrm>
          <a:prstGeom prst="rect">
            <a:avLst/>
          </a:prstGeom>
        </p:spPr>
      </p:pic>
      <p:sp>
        <p:nvSpPr>
          <p:cNvPr id="8" name="Text 3"/>
          <p:cNvSpPr/>
          <p:nvPr/>
        </p:nvSpPr>
        <p:spPr>
          <a:xfrm>
            <a:off x="7433072" y="4004667"/>
            <a:ext cx="1849755" cy="231219"/>
          </a:xfrm>
          <a:prstGeom prst="rect">
            <a:avLst/>
          </a:prstGeom>
          <a:noFill/>
          <a:ln/>
        </p:spPr>
        <p:txBody>
          <a:bodyPr wrap="none" lIns="0" tIns="0" rIns="0" bIns="0" rtlCol="0" anchor="t"/>
          <a:lstStyle/>
          <a:p>
            <a:pPr marL="0" indent="0" algn="l">
              <a:lnSpc>
                <a:spcPts val="1800"/>
              </a:lnSpc>
              <a:buNone/>
            </a:pPr>
            <a:r>
              <a:rPr lang="en-US" sz="1450" dirty="0">
                <a:solidFill>
                  <a:srgbClr val="3B3535"/>
                </a:solidFill>
                <a:latin typeface="Arial" panose="020B0604020202020204" pitchFamily="34" charset="0"/>
                <a:ea typeface="Red Hat Text" pitchFamily="34" charset="-122"/>
                <a:cs typeface="Arial" panose="020B0604020202020204" pitchFamily="34" charset="0"/>
              </a:rPr>
              <a:t>Туризм</a:t>
            </a:r>
            <a:endParaRPr lang="en-US" sz="1450" dirty="0">
              <a:latin typeface="Arial" panose="020B0604020202020204" pitchFamily="34" charset="0"/>
              <a:cs typeface="Arial" panose="020B0604020202020204" pitchFamily="34" charset="0"/>
            </a:endParaRPr>
          </a:p>
        </p:txBody>
      </p:sp>
      <p:sp>
        <p:nvSpPr>
          <p:cNvPr id="9" name="Text 4"/>
          <p:cNvSpPr/>
          <p:nvPr/>
        </p:nvSpPr>
        <p:spPr>
          <a:xfrm>
            <a:off x="7433072" y="4330184"/>
            <a:ext cx="6647021" cy="503158"/>
          </a:xfrm>
          <a:prstGeom prst="rect">
            <a:avLst/>
          </a:prstGeom>
          <a:noFill/>
          <a:ln/>
        </p:spPr>
        <p:txBody>
          <a:bodyPr wrap="square" lIns="0" tIns="0" rIns="0" bIns="0" rtlCol="0" anchor="t"/>
          <a:lstStyle/>
          <a:p>
            <a:pPr marL="0" indent="0" algn="l">
              <a:lnSpc>
                <a:spcPts val="1950"/>
              </a:lnSpc>
              <a:buNone/>
            </a:pPr>
            <a:r>
              <a:rPr lang="en-US" sz="1200" dirty="0">
                <a:solidFill>
                  <a:srgbClr val="3B3535"/>
                </a:solidFill>
                <a:latin typeface="Arial" panose="020B0604020202020204" pitchFamily="34" charset="0"/>
                <a:ea typeface="Roboto" pitchFamily="34" charset="-122"/>
                <a:cs typeface="Arial" panose="020B0604020202020204" pitchFamily="34" charset="0"/>
              </a:rPr>
              <a:t>Зная климат разных регионов, можно выбирать оптимальное время для путешествий. Например, летом можно отдыхать на юге, а зимой ездить на горнолыжные курорты.</a:t>
            </a:r>
            <a:endParaRPr lang="en-US" sz="1200" dirty="0">
              <a:latin typeface="Arial" panose="020B0604020202020204" pitchFamily="34" charset="0"/>
              <a:cs typeface="Arial" panose="020B0604020202020204" pitchFamily="34" charset="0"/>
            </a:endParaRPr>
          </a:p>
        </p:txBody>
      </p:sp>
      <p:pic>
        <p:nvPicPr>
          <p:cNvPr id="10" name="Image 3" descr="preencoded.png"/>
          <p:cNvPicPr>
            <a:picLocks noChangeAspect="1"/>
          </p:cNvPicPr>
          <p:nvPr/>
        </p:nvPicPr>
        <p:blipFill>
          <a:blip r:embed="rId6"/>
          <a:stretch>
            <a:fillRect/>
          </a:stretch>
        </p:blipFill>
        <p:spPr>
          <a:xfrm>
            <a:off x="550307" y="5808107"/>
            <a:ext cx="393025" cy="393025"/>
          </a:xfrm>
          <a:prstGeom prst="rect">
            <a:avLst/>
          </a:prstGeom>
        </p:spPr>
      </p:pic>
      <p:sp>
        <p:nvSpPr>
          <p:cNvPr id="11" name="Text 5"/>
          <p:cNvSpPr/>
          <p:nvPr/>
        </p:nvSpPr>
        <p:spPr>
          <a:xfrm>
            <a:off x="550307" y="6358295"/>
            <a:ext cx="1849755" cy="231219"/>
          </a:xfrm>
          <a:prstGeom prst="rect">
            <a:avLst/>
          </a:prstGeom>
          <a:noFill/>
          <a:ln/>
        </p:spPr>
        <p:txBody>
          <a:bodyPr wrap="none" lIns="0" tIns="0" rIns="0" bIns="0" rtlCol="0" anchor="t"/>
          <a:lstStyle/>
          <a:p>
            <a:pPr marL="0" indent="0" algn="l">
              <a:lnSpc>
                <a:spcPts val="1800"/>
              </a:lnSpc>
              <a:buNone/>
            </a:pPr>
            <a:r>
              <a:rPr lang="en-US" sz="1450" dirty="0">
                <a:solidFill>
                  <a:srgbClr val="3B3535"/>
                </a:solidFill>
                <a:latin typeface="Arial" panose="020B0604020202020204" pitchFamily="34" charset="0"/>
                <a:ea typeface="Red Hat Text" pitchFamily="34" charset="-122"/>
                <a:cs typeface="Arial" panose="020B0604020202020204" pitchFamily="34" charset="0"/>
              </a:rPr>
              <a:t>Строительство</a:t>
            </a:r>
            <a:endParaRPr lang="en-US" sz="1450" dirty="0">
              <a:latin typeface="Arial" panose="020B0604020202020204" pitchFamily="34" charset="0"/>
              <a:cs typeface="Arial" panose="020B0604020202020204" pitchFamily="34" charset="0"/>
            </a:endParaRPr>
          </a:p>
        </p:txBody>
      </p:sp>
      <p:sp>
        <p:nvSpPr>
          <p:cNvPr id="12" name="Text 6"/>
          <p:cNvSpPr/>
          <p:nvPr/>
        </p:nvSpPr>
        <p:spPr>
          <a:xfrm>
            <a:off x="550307" y="6683812"/>
            <a:ext cx="6647021" cy="754737"/>
          </a:xfrm>
          <a:prstGeom prst="rect">
            <a:avLst/>
          </a:prstGeom>
          <a:noFill/>
          <a:ln/>
        </p:spPr>
        <p:txBody>
          <a:bodyPr wrap="square" lIns="0" tIns="0" rIns="0" bIns="0" rtlCol="0" anchor="t"/>
          <a:lstStyle/>
          <a:p>
            <a:pPr marL="0" indent="0" algn="l">
              <a:lnSpc>
                <a:spcPts val="1950"/>
              </a:lnSpc>
              <a:buNone/>
            </a:pPr>
            <a:r>
              <a:rPr lang="en-US" sz="1200" dirty="0">
                <a:solidFill>
                  <a:srgbClr val="3B3535"/>
                </a:solidFill>
                <a:latin typeface="Arial" panose="020B0604020202020204" pitchFamily="34" charset="0"/>
                <a:ea typeface="Roboto" pitchFamily="34" charset="-122"/>
                <a:cs typeface="Arial" panose="020B0604020202020204" pitchFamily="34" charset="0"/>
              </a:rPr>
              <a:t>При строительстве домов и зданий необходимо учитывать особенности климата. Например, в холодном климате нужны более толстые стены и дополнительное утепление, а в жарком климате нужны системы вентиляции и кондиционирования.</a:t>
            </a:r>
            <a:endParaRPr lang="en-US" sz="1200" dirty="0">
              <a:latin typeface="Arial" panose="020B0604020202020204" pitchFamily="34" charset="0"/>
              <a:cs typeface="Arial" panose="020B0604020202020204" pitchFamily="34" charset="0"/>
            </a:endParaRPr>
          </a:p>
        </p:txBody>
      </p:sp>
      <p:pic>
        <p:nvPicPr>
          <p:cNvPr id="13" name="Image 4" descr="preencoded.png"/>
          <p:cNvPicPr>
            <a:picLocks noChangeAspect="1"/>
          </p:cNvPicPr>
          <p:nvPr/>
        </p:nvPicPr>
        <p:blipFill>
          <a:blip r:embed="rId7"/>
          <a:stretch>
            <a:fillRect/>
          </a:stretch>
        </p:blipFill>
        <p:spPr>
          <a:xfrm>
            <a:off x="7433072" y="5808107"/>
            <a:ext cx="393025" cy="393025"/>
          </a:xfrm>
          <a:prstGeom prst="rect">
            <a:avLst/>
          </a:prstGeom>
        </p:spPr>
      </p:pic>
      <p:sp>
        <p:nvSpPr>
          <p:cNvPr id="14" name="Text 7"/>
          <p:cNvSpPr/>
          <p:nvPr/>
        </p:nvSpPr>
        <p:spPr>
          <a:xfrm>
            <a:off x="7433072" y="6358295"/>
            <a:ext cx="1849755" cy="231219"/>
          </a:xfrm>
          <a:prstGeom prst="rect">
            <a:avLst/>
          </a:prstGeom>
          <a:noFill/>
          <a:ln/>
        </p:spPr>
        <p:txBody>
          <a:bodyPr wrap="none" lIns="0" tIns="0" rIns="0" bIns="0" rtlCol="0" anchor="t"/>
          <a:lstStyle/>
          <a:p>
            <a:pPr marL="0" indent="0" algn="l">
              <a:lnSpc>
                <a:spcPts val="1800"/>
              </a:lnSpc>
              <a:buNone/>
            </a:pPr>
            <a:r>
              <a:rPr lang="en-US" sz="1450" dirty="0">
                <a:solidFill>
                  <a:srgbClr val="3B3535"/>
                </a:solidFill>
                <a:latin typeface="Arial" panose="020B0604020202020204" pitchFamily="34" charset="0"/>
                <a:ea typeface="Red Hat Text" pitchFamily="34" charset="-122"/>
                <a:cs typeface="Arial" panose="020B0604020202020204" pitchFamily="34" charset="0"/>
              </a:rPr>
              <a:t>Здоровье</a:t>
            </a:r>
            <a:endParaRPr lang="en-US" sz="1450" dirty="0">
              <a:latin typeface="Arial" panose="020B0604020202020204" pitchFamily="34" charset="0"/>
              <a:cs typeface="Arial" panose="020B0604020202020204" pitchFamily="34" charset="0"/>
            </a:endParaRPr>
          </a:p>
        </p:txBody>
      </p:sp>
      <p:sp>
        <p:nvSpPr>
          <p:cNvPr id="15" name="Text 8"/>
          <p:cNvSpPr/>
          <p:nvPr/>
        </p:nvSpPr>
        <p:spPr>
          <a:xfrm>
            <a:off x="7433072" y="6683812"/>
            <a:ext cx="6647021" cy="754737"/>
          </a:xfrm>
          <a:prstGeom prst="rect">
            <a:avLst/>
          </a:prstGeom>
          <a:noFill/>
          <a:ln/>
        </p:spPr>
        <p:txBody>
          <a:bodyPr wrap="square" lIns="0" tIns="0" rIns="0" bIns="0" rtlCol="0" anchor="t"/>
          <a:lstStyle/>
          <a:p>
            <a:pPr marL="0" indent="0" algn="l">
              <a:lnSpc>
                <a:spcPts val="1950"/>
              </a:lnSpc>
              <a:buNone/>
            </a:pPr>
            <a:r>
              <a:rPr lang="en-US" sz="1200" dirty="0">
                <a:solidFill>
                  <a:srgbClr val="3B3535"/>
                </a:solidFill>
                <a:latin typeface="Arial" panose="020B0604020202020204" pitchFamily="34" charset="0"/>
                <a:ea typeface="Roboto" pitchFamily="34" charset="-122"/>
                <a:cs typeface="Arial" panose="020B0604020202020204" pitchFamily="34" charset="0"/>
              </a:rPr>
              <a:t>Температура воздуха влияет на наше здоровье. В жарком климате нужно пить больше воды, носить легкую одежду и избегать перегрева. В холодном климате нужно одеваться тепло, избегать переохлаждения и принимать витамины.</a:t>
            </a:r>
            <a:endParaRPr lang="en-US"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6BEE2D5-1A1F-44C2-BD80-40A8D590FCE9}"/>
              </a:ext>
            </a:extLst>
          </p:cNvPr>
          <p:cNvSpPr txBox="1"/>
          <p:nvPr/>
        </p:nvSpPr>
        <p:spPr>
          <a:xfrm>
            <a:off x="130627" y="115001"/>
            <a:ext cx="1723549" cy="369332"/>
          </a:xfrm>
          <a:prstGeom prst="rect">
            <a:avLst/>
          </a:prstGeom>
          <a:noFill/>
        </p:spPr>
        <p:txBody>
          <a:bodyPr wrap="none" rtlCol="0">
            <a:spAutoFit/>
          </a:bodyPr>
          <a:lstStyle/>
          <a:p>
            <a:r>
              <a:rPr lang="en-US" u="sng" dirty="0">
                <a:solidFill>
                  <a:schemeClr val="tx1">
                    <a:alpha val="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newUROKI.net</a:t>
            </a:r>
            <a:endParaRPr lang="ru-RU" dirty="0">
              <a:solidFill>
                <a:schemeClr val="tx1">
                  <a:alpha val="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825</Words>
  <Application>Microsoft Office PowerPoint</Application>
  <PresentationFormat>Произвольный</PresentationFormat>
  <Paragraphs>86</Paragraphs>
  <Slides>7</Slides>
  <Notes>7</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Calibri</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2024-09-25T13:15:52Z</dcterms:created>
  <dcterms:modified xsi:type="dcterms:W3CDTF">2024-09-25T13:20:58Z</dcterms:modified>
</cp:coreProperties>
</file>