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63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54360"/>
            <a:ext cx="7315200" cy="1861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500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Размещение и миграции населения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78486" y="1980178"/>
            <a:ext cx="7032171" cy="2080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Здравствуйте, ребята! Сегодня мы поговорим о важном аспекте географии - размещении и миграции населения. Мы рассмотрим неравномерное распределение людей по планете, поговорим о факторах, влияющих на это, и о глобальных миграционных процессах.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10C6C-354D-4955-9A65-AC86851DC301}"/>
              </a:ext>
            </a:extLst>
          </p:cNvPr>
          <p:cNvSpPr txBox="1"/>
          <p:nvPr/>
        </p:nvSpPr>
        <p:spPr>
          <a:xfrm>
            <a:off x="7315200" y="4525947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10 классе по теме: "Размещение и миграции населения"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BC1C5-66C7-4266-8DB6-782E2D8E58C8}"/>
              </a:ext>
            </a:extLst>
          </p:cNvPr>
          <p:cNvSpPr txBox="1"/>
          <p:nvPr/>
        </p:nvSpPr>
        <p:spPr>
          <a:xfrm>
            <a:off x="103450" y="832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6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252" y="3180040"/>
            <a:ext cx="13073777" cy="638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Особенности размещения населения по планете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79252" y="4303633"/>
            <a:ext cx="2553772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Неравномерность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9252" y="4816912"/>
            <a:ext cx="4107894" cy="1863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Население Земли распределено крайне неравномерно. Наиболее заселенные регионы – это Азия, Европа и Северная Америка. А в Антарктиде, в пустынях и в горных районах людей живет очень мало.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68158" y="4303633"/>
            <a:ext cx="2810470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Природные факторы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68158" y="4816912"/>
            <a:ext cx="4107894" cy="2484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 ключевым факторам, влияющим на размещение населения, относятся: климат, рельеф, почва, наличие водных ресурсов. Благоприятные условия привлекают людей, в то время как неблагоприятные условия ограничивают возможности для жизни и развития.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57065" y="4303633"/>
            <a:ext cx="3402925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Экономические факторы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7065" y="4816912"/>
            <a:ext cx="4107894" cy="2173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Развитые экономические центры привлекают население благодаря наличию рабочих мест, инфраструктуры и возможностей для образования. Бедные и отсталые регионы часто отличаются оттоком населения.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3F228-2DBE-44D7-9299-075B4BB2F3C2}"/>
              </a:ext>
            </a:extLst>
          </p:cNvPr>
          <p:cNvSpPr txBox="1"/>
          <p:nvPr/>
        </p:nvSpPr>
        <p:spPr>
          <a:xfrm>
            <a:off x="103450" y="832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67941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Факторы, влияющие на неравномерность размещения населения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266199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941427" y="2734628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62326" y="266199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Рельеф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62326" y="3148132"/>
            <a:ext cx="3522821" cy="242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Горные районы и плоскогорья часто оказываются менее заселенными, чем равнины. Сложный рельеф ограничивает возможности для сельского хозяйства и развития инфраструктуры.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01722" y="266199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349597" y="2734628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05738" y="266199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Климат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05738" y="3148132"/>
            <a:ext cx="3522821" cy="2773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Холодный и жаркий климат могут быть неблагоприятными для жизни человека. В таких условиях тяжело заниматься сельским хозяйством, а самые благоприятные климатические зоны заселены гуще.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5134" y="266199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9796463" y="2734628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49151" y="266199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Водные ресурсы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49151" y="3148132"/>
            <a:ext cx="3522821" cy="242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Наличие ресурсов пресной воды играет ключевую роль в развитии жизни. Регионы с обильными водными ресурсами часто более населены, чем засушливые территории.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8309" y="6382107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898565" y="6454735"/>
            <a:ext cx="2069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62326" y="638210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Почвы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462326" y="6868239"/>
            <a:ext cx="1240976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Плодородные почвы важны для сельского хозяйства и, следовательно, для размещения населения. В районах с богатыми почвами часто сосредоточены крупные населенные пункты.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860A2-B752-4C1C-8556-8A1BA61E4ABC}"/>
              </a:ext>
            </a:extLst>
          </p:cNvPr>
          <p:cNvSpPr txBox="1"/>
          <p:nvPr/>
        </p:nvSpPr>
        <p:spPr>
          <a:xfrm>
            <a:off x="103450" y="832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160" y="557927"/>
            <a:ext cx="11703606" cy="663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Основные миграционные явления в мире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1625203"/>
            <a:ext cx="22860" cy="6046470"/>
          </a:xfrm>
          <a:prstGeom prst="roundRect">
            <a:avLst>
              <a:gd name="adj" fmla="val 794432"/>
            </a:avLst>
          </a:prstGeom>
          <a:solidFill>
            <a:srgbClr val="60646A"/>
          </a:solidFill>
          <a:ln/>
        </p:spPr>
      </p:sp>
      <p:sp>
        <p:nvSpPr>
          <p:cNvPr id="4" name="Shape 2"/>
          <p:cNvSpPr/>
          <p:nvPr/>
        </p:nvSpPr>
        <p:spPr>
          <a:xfrm>
            <a:off x="6404908" y="2067639"/>
            <a:ext cx="706160" cy="22860"/>
          </a:xfrm>
          <a:prstGeom prst="roundRect">
            <a:avLst>
              <a:gd name="adj" fmla="val 794432"/>
            </a:avLst>
          </a:prstGeom>
          <a:solidFill>
            <a:srgbClr val="60646A"/>
          </a:solidFill>
          <a:ln/>
        </p:spPr>
      </p:sp>
      <p:sp>
        <p:nvSpPr>
          <p:cNvPr id="5" name="Shape 3"/>
          <p:cNvSpPr/>
          <p:nvPr/>
        </p:nvSpPr>
        <p:spPr>
          <a:xfrm>
            <a:off x="7088207" y="1852136"/>
            <a:ext cx="453985" cy="453985"/>
          </a:xfrm>
          <a:prstGeom prst="roundRect">
            <a:avLst>
              <a:gd name="adj" fmla="val 40003"/>
            </a:avLst>
          </a:prstGeom>
          <a:solidFill>
            <a:srgbClr val="282C32"/>
          </a:solidFill>
          <a:ln/>
          <a:effectLst>
            <a:outerShdw blurRad="4953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7258824" y="1919764"/>
            <a:ext cx="112752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08365" y="1826895"/>
            <a:ext cx="3097054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Внутренняя миграция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06160" y="2279690"/>
            <a:ext cx="5499259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Перемещение людей внутри одной страны – это внутренняя миграция. Она может быть связана с поиском работы, образованием, изменением климата или другими причинами.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19333" y="3076456"/>
            <a:ext cx="706160" cy="22860"/>
          </a:xfrm>
          <a:prstGeom prst="roundRect">
            <a:avLst>
              <a:gd name="adj" fmla="val 794432"/>
            </a:avLst>
          </a:prstGeom>
          <a:solidFill>
            <a:srgbClr val="60646A"/>
          </a:solidFill>
          <a:ln/>
        </p:spPr>
      </p:sp>
      <p:sp>
        <p:nvSpPr>
          <p:cNvPr id="10" name="Shape 8"/>
          <p:cNvSpPr/>
          <p:nvPr/>
        </p:nvSpPr>
        <p:spPr>
          <a:xfrm>
            <a:off x="7088207" y="2860953"/>
            <a:ext cx="453985" cy="453985"/>
          </a:xfrm>
          <a:prstGeom prst="roundRect">
            <a:avLst>
              <a:gd name="adj" fmla="val 40003"/>
            </a:avLst>
          </a:prstGeom>
          <a:solidFill>
            <a:srgbClr val="282C32"/>
          </a:solidFill>
          <a:ln/>
          <a:effectLst>
            <a:outerShdw blurRad="4953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7225963" y="2928580"/>
            <a:ext cx="17847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424982" y="2835712"/>
            <a:ext cx="2712839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Внешняя миграция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424982" y="3288506"/>
            <a:ext cx="5499259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Перемещение людей из одной страны в другую – это внешняя миграция. Она может быть временной или постоянной и часто связана с экономическими факторами.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404908" y="4417100"/>
            <a:ext cx="706160" cy="22860"/>
          </a:xfrm>
          <a:prstGeom prst="roundRect">
            <a:avLst>
              <a:gd name="adj" fmla="val 794432"/>
            </a:avLst>
          </a:prstGeom>
          <a:solidFill>
            <a:srgbClr val="60646A"/>
          </a:solidFill>
          <a:ln/>
        </p:spPr>
      </p:sp>
      <p:sp>
        <p:nvSpPr>
          <p:cNvPr id="15" name="Shape 13"/>
          <p:cNvSpPr/>
          <p:nvPr/>
        </p:nvSpPr>
        <p:spPr>
          <a:xfrm>
            <a:off x="7088207" y="4201597"/>
            <a:ext cx="453985" cy="453985"/>
          </a:xfrm>
          <a:prstGeom prst="roundRect">
            <a:avLst>
              <a:gd name="adj" fmla="val 40003"/>
            </a:avLst>
          </a:prstGeom>
          <a:solidFill>
            <a:srgbClr val="282C32"/>
          </a:solidFill>
          <a:ln/>
          <a:effectLst>
            <a:outerShdw blurRad="4953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229177" y="4269224"/>
            <a:ext cx="17204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550444" y="4176355"/>
            <a:ext cx="2654975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Эмиграция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06160" y="4629150"/>
            <a:ext cx="5499259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Выезд из страны на постоянное проживание в другую страну.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19333" y="5591889"/>
            <a:ext cx="706160" cy="22860"/>
          </a:xfrm>
          <a:prstGeom prst="roundRect">
            <a:avLst>
              <a:gd name="adj" fmla="val 794432"/>
            </a:avLst>
          </a:prstGeom>
          <a:solidFill>
            <a:srgbClr val="60646A"/>
          </a:solidFill>
          <a:ln/>
        </p:spPr>
      </p:sp>
      <p:sp>
        <p:nvSpPr>
          <p:cNvPr id="20" name="Shape 18"/>
          <p:cNvSpPr/>
          <p:nvPr/>
        </p:nvSpPr>
        <p:spPr>
          <a:xfrm>
            <a:off x="7088207" y="5376386"/>
            <a:ext cx="453985" cy="453985"/>
          </a:xfrm>
          <a:prstGeom prst="roundRect">
            <a:avLst>
              <a:gd name="adj" fmla="val 40003"/>
            </a:avLst>
          </a:prstGeom>
          <a:solidFill>
            <a:srgbClr val="282C32"/>
          </a:solidFill>
          <a:ln/>
          <a:effectLst>
            <a:outerShdw blurRad="4953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7218819" y="5444014"/>
            <a:ext cx="192762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4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424982" y="5351145"/>
            <a:ext cx="2654975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Иммиграция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424982" y="5803940"/>
            <a:ext cx="5499259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Приезд в страну на постоянное проживание из другой страны.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404908" y="6499860"/>
            <a:ext cx="706160" cy="22860"/>
          </a:xfrm>
          <a:prstGeom prst="roundRect">
            <a:avLst>
              <a:gd name="adj" fmla="val 794432"/>
            </a:avLst>
          </a:prstGeom>
          <a:solidFill>
            <a:srgbClr val="60646A"/>
          </a:solidFill>
          <a:ln/>
        </p:spPr>
      </p:sp>
      <p:sp>
        <p:nvSpPr>
          <p:cNvPr id="25" name="Shape 23"/>
          <p:cNvSpPr/>
          <p:nvPr/>
        </p:nvSpPr>
        <p:spPr>
          <a:xfrm>
            <a:off x="7088207" y="6284357"/>
            <a:ext cx="453985" cy="453985"/>
          </a:xfrm>
          <a:prstGeom prst="roundRect">
            <a:avLst>
              <a:gd name="adj" fmla="val 40003"/>
            </a:avLst>
          </a:prstGeom>
          <a:solidFill>
            <a:srgbClr val="282C32"/>
          </a:solidFill>
          <a:ln/>
          <a:effectLst>
            <a:outerShdw blurRad="4953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229296" y="6351984"/>
            <a:ext cx="171688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5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3550444" y="6259116"/>
            <a:ext cx="2654975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Репатриация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06160" y="6711910"/>
            <a:ext cx="5499259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Возвращение на родину после проживания в другой стране.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459E96-55F1-4B02-A210-4EF100A7C046}"/>
              </a:ext>
            </a:extLst>
          </p:cNvPr>
          <p:cNvSpPr txBox="1"/>
          <p:nvPr/>
        </p:nvSpPr>
        <p:spPr>
          <a:xfrm>
            <a:off x="103450" y="832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48333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Современные тенденции в международных миграциях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2698671"/>
            <a:ext cx="13113782" cy="4582478"/>
          </a:xfrm>
          <a:prstGeom prst="roundRect">
            <a:avLst>
              <a:gd name="adj" fmla="val 425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5929" y="2706291"/>
            <a:ext cx="13098542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82504" y="2843808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Увеличение масштабов миграции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35585" y="2843808"/>
            <a:ext cx="611231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настоящее время количество мигрантов в мире достигает сотен миллионов человек.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65929" y="3674745"/>
            <a:ext cx="13098542" cy="1315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82504" y="3812262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Изменение географии миграции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35585" y="3812262"/>
            <a:ext cx="611231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Традиционные потоки миграции из развивающихся стран в развитые меняются. Все больше людей переезжают в другие развивающиеся страны.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65929" y="4989909"/>
            <a:ext cx="13098542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82504" y="5127427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Усиление роли экономических факторов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35585" y="5127427"/>
            <a:ext cx="611231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Поиск работы и лучших условий жизни остаются главными причинами миграции.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65929" y="5958364"/>
            <a:ext cx="13098542" cy="1315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82504" y="6095881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Увеличение числа беженцев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35585" y="6095881"/>
            <a:ext cx="611231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Войны, политические конфликты и стихийные бедствия вызывают рост числа людей, бегущих из своих стран.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117B8-29E9-4518-BEAE-426A12747D75}"/>
              </a:ext>
            </a:extLst>
          </p:cNvPr>
          <p:cNvSpPr txBox="1"/>
          <p:nvPr/>
        </p:nvSpPr>
        <p:spPr>
          <a:xfrm>
            <a:off x="103450" y="832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008221"/>
            <a:ext cx="1273778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Основные районы притяжения мигрантов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2045851"/>
            <a:ext cx="6448663" cy="2652832"/>
          </a:xfrm>
          <a:prstGeom prst="roundRect">
            <a:avLst>
              <a:gd name="adj" fmla="val 7350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974884" y="226242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Европа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74884" y="2748558"/>
            <a:ext cx="601551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Страны Западной Европы – основные приемники мигрантов из Африки, Азии и Латинской Америки. Высокий уровень жизни, развитая экономика и социальные гарантии делают Европу привлекательной для переезда.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3547" y="2045851"/>
            <a:ext cx="6448663" cy="2652832"/>
          </a:xfrm>
          <a:prstGeom prst="roundRect">
            <a:avLst>
              <a:gd name="adj" fmla="val 7350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7640122" y="226242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Северная Америка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40122" y="2748558"/>
            <a:ext cx="601551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США и Канада также являются крупными приемниками мигрантов со всего мира. Их экономика и уровень жизни привлекают людей в поисках лучших условий.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8309" y="4915257"/>
            <a:ext cx="6448663" cy="2306122"/>
          </a:xfrm>
          <a:prstGeom prst="roundRect">
            <a:avLst>
              <a:gd name="adj" fmla="val 8456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974884" y="513183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Австралия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4884" y="5617964"/>
            <a:ext cx="601551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Австралия – одна из самых малонаселенных стран мира, и она активно привлекает мигрантов, чтобы увеличить население и развивать экономику.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3547" y="4915257"/>
            <a:ext cx="6448663" cy="2306122"/>
          </a:xfrm>
          <a:prstGeom prst="roundRect">
            <a:avLst>
              <a:gd name="adj" fmla="val 8456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7640122" y="5131832"/>
            <a:ext cx="523958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Объединенные Арабские Эмираты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40122" y="5617964"/>
            <a:ext cx="601551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ОАЭ – быстро развивающийся регион с богатыми нефтяными ресурсами. Высокие заработные платы и возможности для трудоустройства привлекают мигрантов из всего мира.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C93A2-3410-4910-8917-6EE15E86B305}"/>
              </a:ext>
            </a:extLst>
          </p:cNvPr>
          <p:cNvSpPr txBox="1"/>
          <p:nvPr/>
        </p:nvSpPr>
        <p:spPr>
          <a:xfrm>
            <a:off x="103450" y="832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5570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5888" y="2103953"/>
            <a:ext cx="12184499" cy="409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9998FF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Влияние миграций на демографическую ситуацию и экономику стран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88" y="2700457"/>
            <a:ext cx="622816" cy="9964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45513" y="2824996"/>
            <a:ext cx="2559368" cy="204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Положительные последствия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245513" y="3104555"/>
            <a:ext cx="12948999" cy="398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Миграция может увеличить численность населения в стране, что положительно сказывается на развитии экономики. Мигранты заполняют дефицит рабочей силы в отраслях, где местных специалистов не хватает.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88" y="3696891"/>
            <a:ext cx="622816" cy="99643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45513" y="3821430"/>
            <a:ext cx="3267670" cy="204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Потенциал для экономического роста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245513" y="4100989"/>
            <a:ext cx="12948999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Мигранты часто привносят в новую страну новые знания, навыки и технологии, что способствует инновациям и экономическому росту.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88" y="4693325"/>
            <a:ext cx="622816" cy="99643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245513" y="4817864"/>
            <a:ext cx="2100024" cy="204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Культурное обогащение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245513" y="5097423"/>
            <a:ext cx="12948999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Миграция приводит к культурному обмену и взаимообогащению между разными народами.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88" y="5689759"/>
            <a:ext cx="622816" cy="99643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245513" y="5814298"/>
            <a:ext cx="2522101" cy="204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Отрицательные последствия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245513" y="6093857"/>
            <a:ext cx="12948999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Миграция может привести к увеличению безработицы среди местного населения, если мигранты конкурируют за рабочие места.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88" y="6686193"/>
            <a:ext cx="622816" cy="996434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245513" y="6810732"/>
            <a:ext cx="2118836" cy="204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Социальные конфликты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1245513" y="7090291"/>
            <a:ext cx="12948999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Миграция может вызывать социальные конфликты между коренным населением и мигрантами, особенно в случаях недостаточной интеграции.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C3E8C-2524-4C6B-A299-7F74DEE844F6}"/>
              </a:ext>
            </a:extLst>
          </p:cNvPr>
          <p:cNvSpPr txBox="1"/>
          <p:nvPr/>
        </p:nvSpPr>
        <p:spPr>
          <a:xfrm>
            <a:off x="103450" y="832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721</Words>
  <Application>Microsoft Office PowerPoint</Application>
  <PresentationFormat>Произвольный</PresentationFormat>
  <Paragraphs>84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2024-09-30T13:15:37Z</dcterms:created>
  <dcterms:modified xsi:type="dcterms:W3CDTF">2024-09-30T13:20:56Z</dcterms:modified>
</cp:coreProperties>
</file>