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35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22603"/>
            <a:ext cx="7315199" cy="1762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Растительные ткани: Строение и функции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11143" y="1946353"/>
            <a:ext cx="6955971" cy="2809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Привет, ребята! Сегодня мы отправимся в удивительное путешествие в мир растений и узнаем о том, как они устроены изнутри. Вы уже знаете, что растения - это живые организмы, но мало кто задумывается о том, что они, как и мы, состоят из разных тканей. Каждая ткань выполняет свою важную функцию, и вместе они обеспечивают жизнь растения. Поднимите руки, кто из вас уже знаком с понятием «ткань» в биологии?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EE3DB-ACCF-4F91-AFD1-75672F3174B2}"/>
              </a:ext>
            </a:extLst>
          </p:cNvPr>
          <p:cNvSpPr txBox="1"/>
          <p:nvPr/>
        </p:nvSpPr>
        <p:spPr>
          <a:xfrm>
            <a:off x="7315199" y="4713265"/>
            <a:ext cx="7315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6 классе по теме: "Растительные ткани, их функции. Лабораторная работа «Изучение строения растительных тканей (использование микропрепаратов)»"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46377-919F-4090-BE60-0F701523246E}"/>
              </a:ext>
            </a:extLst>
          </p:cNvPr>
          <p:cNvSpPr txBox="1"/>
          <p:nvPr/>
        </p:nvSpPr>
        <p:spPr>
          <a:xfrm>
            <a:off x="152402" y="1306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2700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3548" y="3502938"/>
            <a:ext cx="8701445" cy="641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Понятие о растительных тканях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63548" y="4471868"/>
            <a:ext cx="6442591" cy="2981801"/>
          </a:xfrm>
          <a:prstGeom prst="roundRect">
            <a:avLst>
              <a:gd name="adj" fmla="val 1098"/>
            </a:avLst>
          </a:prstGeom>
          <a:solidFill>
            <a:srgbClr val="2B2952"/>
          </a:solidFill>
          <a:ln/>
        </p:spPr>
      </p:sp>
      <p:sp>
        <p:nvSpPr>
          <p:cNvPr id="5" name="Text 2"/>
          <p:cNvSpPr/>
          <p:nvPr/>
        </p:nvSpPr>
        <p:spPr>
          <a:xfrm>
            <a:off x="981670" y="4689991"/>
            <a:ext cx="2566630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Что такое ткань?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81670" y="5141714"/>
            <a:ext cx="6006346" cy="2093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Растительные ткани – это группы клеток, которые имеют сходное строение и выполняют общие функции. Представьте, что растение – это большой дом, а клетки – это кирпичики. Из кирпичиков строятся стены, а стены, в свою очередь, образуют комнаты. Аналогично, из клеток формируются ткани, а ткани создают органы растения.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424261" y="4471868"/>
            <a:ext cx="6442591" cy="2981801"/>
          </a:xfrm>
          <a:prstGeom prst="roundRect">
            <a:avLst>
              <a:gd name="adj" fmla="val 1098"/>
            </a:avLst>
          </a:prstGeom>
          <a:solidFill>
            <a:srgbClr val="2B2952"/>
          </a:solidFill>
          <a:ln/>
        </p:spPr>
      </p:sp>
      <p:sp>
        <p:nvSpPr>
          <p:cNvPr id="8" name="Text 5"/>
          <p:cNvSpPr/>
          <p:nvPr/>
        </p:nvSpPr>
        <p:spPr>
          <a:xfrm>
            <a:off x="7642384" y="4689991"/>
            <a:ext cx="2744391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Как изучают ткани?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642384" y="5141714"/>
            <a:ext cx="6006346" cy="2093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Для изучения растительных тканей используются микроскопы, которые позволяют увеличивать изображение в сотни и тысячи раз. С помощью микроскопа мы можем рассмотреть отдельные клетки и их строение, а также увидеть, как клетки объединяются в ткани.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63CD21-C5D9-4F34-BCC7-D1BB805DEF17}"/>
              </a:ext>
            </a:extLst>
          </p:cNvPr>
          <p:cNvSpPr txBox="1"/>
          <p:nvPr/>
        </p:nvSpPr>
        <p:spPr>
          <a:xfrm>
            <a:off x="152402" y="1306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954" y="965954"/>
            <a:ext cx="7663696" cy="653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Виды растительных тканей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77954" y="2314337"/>
            <a:ext cx="500063" cy="500063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4" name="Text 2"/>
          <p:cNvSpPr/>
          <p:nvPr/>
        </p:nvSpPr>
        <p:spPr>
          <a:xfrm>
            <a:off x="966788" y="2407444"/>
            <a:ext cx="122396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00307" y="2314337"/>
            <a:ext cx="3298865" cy="326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Образовательная ткань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00307" y="2774633"/>
            <a:ext cx="3487579" cy="2133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 строительная бригада растения, которая отвечает за создание новых клеток. Она находится в местах роста растения: на верхушках стеблей и корней, в почках.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0175" y="2314337"/>
            <a:ext cx="500063" cy="500063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8" name="Text 6"/>
          <p:cNvSpPr/>
          <p:nvPr/>
        </p:nvSpPr>
        <p:spPr>
          <a:xfrm>
            <a:off x="5362218" y="2407444"/>
            <a:ext cx="195858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32527" y="2314337"/>
            <a:ext cx="2615208" cy="326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Покровная ткань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32527" y="2774633"/>
            <a:ext cx="3487579" cy="1422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Защищает растение от внешних воздействий. Она образует кожуру плодов, кожицу листьев, корневой чехлик.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2396" y="2314337"/>
            <a:ext cx="500063" cy="500063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12" name="Text 10"/>
          <p:cNvSpPr/>
          <p:nvPr/>
        </p:nvSpPr>
        <p:spPr>
          <a:xfrm>
            <a:off x="9791819" y="2407444"/>
            <a:ext cx="201216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64748" y="2314337"/>
            <a:ext cx="2615208" cy="326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Основная ткань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64748" y="2774633"/>
            <a:ext cx="3487579" cy="2133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Эта ткань составляет большую часть растения. Она выполняет разнообразные функции: запасает питательные вещества, участвует в фотосинтезе, обеспечивает газообмен.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77954" y="5380792"/>
            <a:ext cx="500063" cy="500063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16" name="Text 14"/>
          <p:cNvSpPr/>
          <p:nvPr/>
        </p:nvSpPr>
        <p:spPr>
          <a:xfrm>
            <a:off x="916424" y="5473898"/>
            <a:ext cx="223123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4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500307" y="5380792"/>
            <a:ext cx="2867739" cy="326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Механическая ткань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500307" y="5841087"/>
            <a:ext cx="5703808" cy="1066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 прочный каркас растения. Она придает растению прочность и устойчивость, не позволяя ему сломаться под воздействием ветра или собственного веса.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426404" y="5380792"/>
            <a:ext cx="500063" cy="500063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20" name="Text 18"/>
          <p:cNvSpPr/>
          <p:nvPr/>
        </p:nvSpPr>
        <p:spPr>
          <a:xfrm>
            <a:off x="7568922" y="5473898"/>
            <a:ext cx="214908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5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8148757" y="5380792"/>
            <a:ext cx="2615208" cy="326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Проводящая ткань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148757" y="5841087"/>
            <a:ext cx="5703808" cy="1422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Эта ткань отвечает за транспорт веществ по всему растению: воду и минеральные соли поднимает вверх от корней, а питательные вещества, синтезированные в листьях, отправляет во все части растения.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70E579-1568-4D75-9A00-7502E2C4BD8C}"/>
              </a:ext>
            </a:extLst>
          </p:cNvPr>
          <p:cNvSpPr txBox="1"/>
          <p:nvPr/>
        </p:nvSpPr>
        <p:spPr>
          <a:xfrm>
            <a:off x="152402" y="1306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911191"/>
            <a:ext cx="1214473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Характеристика образовательной ткани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21349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Строение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3804761"/>
            <a:ext cx="392858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Образовательная ткань состоит из небольших, плотно прилегающих друг к другу клеток с тонкими стенками. У них большое ядро и цитоплазма, а вакуоли небольшие или отсутствуют.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57813" y="321349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Функции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57813" y="3804761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Главная задача - обеспечить рост растения. Клетки образовательной ткани интенсивно делятся, образуя новые клетки для всех остальных тканей.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7901" y="321349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Виды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7901" y="3804761"/>
            <a:ext cx="392858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Образовательная ткань бывает верхушечной, боковой и вставочной. Верхушечная - на кончиках корней и стеблей, боковая - в камбии, вставочная - у основания междоузлий.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48981-EAEE-480E-A70F-E9E79C1B0D36}"/>
              </a:ext>
            </a:extLst>
          </p:cNvPr>
          <p:cNvSpPr txBox="1"/>
          <p:nvPr/>
        </p:nvSpPr>
        <p:spPr>
          <a:xfrm>
            <a:off x="152402" y="1306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1055" y="645081"/>
            <a:ext cx="12988290" cy="1379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Особенности покровной, основной и механической тканей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57645" y="2376845"/>
            <a:ext cx="30480" cy="5209818"/>
          </a:xfrm>
          <a:prstGeom prst="roundRect">
            <a:avLst>
              <a:gd name="adj" fmla="val 115454"/>
            </a:avLst>
          </a:prstGeom>
          <a:solidFill>
            <a:srgbClr val="44426B"/>
          </a:solidFill>
          <a:ln/>
        </p:spPr>
      </p:sp>
      <p:sp>
        <p:nvSpPr>
          <p:cNvPr id="4" name="Shape 2"/>
          <p:cNvSpPr/>
          <p:nvPr/>
        </p:nvSpPr>
        <p:spPr>
          <a:xfrm>
            <a:off x="1406307" y="2889290"/>
            <a:ext cx="821055" cy="30480"/>
          </a:xfrm>
          <a:prstGeom prst="roundRect">
            <a:avLst>
              <a:gd name="adj" fmla="val 115454"/>
            </a:avLst>
          </a:prstGeom>
          <a:solidFill>
            <a:srgbClr val="44426B"/>
          </a:solidFill>
          <a:ln/>
        </p:spPr>
      </p:sp>
      <p:sp>
        <p:nvSpPr>
          <p:cNvPr id="5" name="Shape 3"/>
          <p:cNvSpPr/>
          <p:nvPr/>
        </p:nvSpPr>
        <p:spPr>
          <a:xfrm>
            <a:off x="908983" y="2640687"/>
            <a:ext cx="527804" cy="527804"/>
          </a:xfrm>
          <a:prstGeom prst="roundRect">
            <a:avLst>
              <a:gd name="adj" fmla="val 6667"/>
            </a:avLst>
          </a:prstGeom>
          <a:solidFill>
            <a:srgbClr val="2B2952"/>
          </a:solidFill>
          <a:ln/>
        </p:spPr>
      </p:sp>
      <p:sp>
        <p:nvSpPr>
          <p:cNvPr id="6" name="Text 4"/>
          <p:cNvSpPr/>
          <p:nvPr/>
        </p:nvSpPr>
        <p:spPr>
          <a:xfrm>
            <a:off x="1108293" y="2738914"/>
            <a:ext cx="129183" cy="3312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463165" y="2611398"/>
            <a:ext cx="2759988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Покровная ткань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463165" y="3097054"/>
            <a:ext cx="11346180" cy="750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Защищает растение от высыхания, механических повреждений, проникновения болезнетворных микроорганизмов. Бывает кожица, пробка, корневой чехлик.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406307" y="4829175"/>
            <a:ext cx="821055" cy="30480"/>
          </a:xfrm>
          <a:prstGeom prst="roundRect">
            <a:avLst>
              <a:gd name="adj" fmla="val 115454"/>
            </a:avLst>
          </a:prstGeom>
          <a:solidFill>
            <a:srgbClr val="44426B"/>
          </a:solidFill>
          <a:ln/>
        </p:spPr>
      </p:sp>
      <p:sp>
        <p:nvSpPr>
          <p:cNvPr id="10" name="Shape 8"/>
          <p:cNvSpPr/>
          <p:nvPr/>
        </p:nvSpPr>
        <p:spPr>
          <a:xfrm>
            <a:off x="908983" y="4580573"/>
            <a:ext cx="527804" cy="527804"/>
          </a:xfrm>
          <a:prstGeom prst="roundRect">
            <a:avLst>
              <a:gd name="adj" fmla="val 6667"/>
            </a:avLst>
          </a:prstGeom>
          <a:solidFill>
            <a:srgbClr val="2B2952"/>
          </a:solidFill>
          <a:ln/>
        </p:spPr>
      </p:sp>
      <p:sp>
        <p:nvSpPr>
          <p:cNvPr id="11" name="Text 9"/>
          <p:cNvSpPr/>
          <p:nvPr/>
        </p:nvSpPr>
        <p:spPr>
          <a:xfrm>
            <a:off x="1069479" y="4678799"/>
            <a:ext cx="206693" cy="3312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463165" y="4551283"/>
            <a:ext cx="2759988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Основная ткань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463165" y="5036939"/>
            <a:ext cx="11346180" cy="750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Различают ассимиляционную, запасающую, воздухоносную ткань. Она участвует в фотосинтезе, запасает питательные вещества, обеспечивает газообмен.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406307" y="6769060"/>
            <a:ext cx="821055" cy="30480"/>
          </a:xfrm>
          <a:prstGeom prst="roundRect">
            <a:avLst>
              <a:gd name="adj" fmla="val 115454"/>
            </a:avLst>
          </a:prstGeom>
          <a:solidFill>
            <a:srgbClr val="44426B"/>
          </a:solidFill>
          <a:ln/>
        </p:spPr>
      </p:sp>
      <p:sp>
        <p:nvSpPr>
          <p:cNvPr id="15" name="Shape 13"/>
          <p:cNvSpPr/>
          <p:nvPr/>
        </p:nvSpPr>
        <p:spPr>
          <a:xfrm>
            <a:off x="908983" y="6520458"/>
            <a:ext cx="527804" cy="527804"/>
          </a:xfrm>
          <a:prstGeom prst="roundRect">
            <a:avLst>
              <a:gd name="adj" fmla="val 6667"/>
            </a:avLst>
          </a:prstGeom>
          <a:solidFill>
            <a:srgbClr val="2B2952"/>
          </a:solidFill>
          <a:ln/>
        </p:spPr>
      </p:sp>
      <p:sp>
        <p:nvSpPr>
          <p:cNvPr id="16" name="Text 14"/>
          <p:cNvSpPr/>
          <p:nvPr/>
        </p:nvSpPr>
        <p:spPr>
          <a:xfrm>
            <a:off x="1066740" y="6618684"/>
            <a:ext cx="212288" cy="3312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463165" y="6491168"/>
            <a:ext cx="3027045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Механическая ткань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463165" y="6976824"/>
            <a:ext cx="11346180" cy="37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Обеспечивает прочность и упругость растения. Бывает волокнистая, склеренхима.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3C954F-CF89-4267-A477-D4ED86065E47}"/>
              </a:ext>
            </a:extLst>
          </p:cNvPr>
          <p:cNvSpPr txBox="1"/>
          <p:nvPr/>
        </p:nvSpPr>
        <p:spPr>
          <a:xfrm>
            <a:off x="152402" y="1306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0803"/>
            <a:ext cx="869311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Проводящие ткани растений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1773793"/>
            <a:ext cx="1196816" cy="191500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393513" y="2013109"/>
            <a:ext cx="461129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Сосудисто-волокнистые пучки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93513" y="2508647"/>
            <a:ext cx="113991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Проводящие ткани образуют сосудисто-волокнистые пучки, которые проходят по всему растению, соединяя корни, стебель, листья и цветы.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3688794"/>
            <a:ext cx="1196816" cy="191500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93513" y="392811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Ксилема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393513" y="4423648"/>
            <a:ext cx="113991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 древесина, которая состоит из мертвых клеток с утолщенными стенками. По ксилеме вода и минеральные соли поднимаются от корней к листьям.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5603796"/>
            <a:ext cx="1196816" cy="191500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393513" y="584311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Флоэма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393513" y="6338649"/>
            <a:ext cx="113991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 луб, состоящий из живых клеток. По флоэме органические вещества, синтезированные в листьях, транспортируются к другим частям растения.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380D7-307B-453E-B8F2-7EDD2B327B50}"/>
              </a:ext>
            </a:extLst>
          </p:cNvPr>
          <p:cNvSpPr txBox="1"/>
          <p:nvPr/>
        </p:nvSpPr>
        <p:spPr>
          <a:xfrm>
            <a:off x="152402" y="1306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3670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269" y="3131939"/>
            <a:ext cx="13377862" cy="1052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Лабораторная работа «Изучение строения растительных тканей (использование микропрепаратов)»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6269" y="4452818"/>
            <a:ext cx="13377862" cy="2881551"/>
          </a:xfrm>
          <a:prstGeom prst="roundRect">
            <a:avLst>
              <a:gd name="adj" fmla="val 931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33889" y="4460438"/>
            <a:ext cx="13362623" cy="5160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12721" y="4575334"/>
            <a:ext cx="6319838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497842" y="4575334"/>
            <a:ext cx="6319838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Рассмотрите микропрепараты растительных тканей под микроскопом.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633889" y="4976455"/>
            <a:ext cx="13362623" cy="80224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812721" y="5091351"/>
            <a:ext cx="6319838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97842" y="5091351"/>
            <a:ext cx="6319838" cy="572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Зарисуйте увиденное, обозначив основные элементы строения клеток тканей.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33889" y="5778698"/>
            <a:ext cx="13362623" cy="5160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812721" y="5893594"/>
            <a:ext cx="6319838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3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497842" y="5893594"/>
            <a:ext cx="6319838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Сравните строение разных тканей.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633889" y="6294715"/>
            <a:ext cx="13362623" cy="5160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812721" y="6409611"/>
            <a:ext cx="6319838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497842" y="6409611"/>
            <a:ext cx="6319838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Определите функции каждой ткани.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33889" y="6810732"/>
            <a:ext cx="13362623" cy="5160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812721" y="6925628"/>
            <a:ext cx="6319838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497842" y="6925628"/>
            <a:ext cx="6319838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Запишите свои наблюдения в тетрадь.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86C4BF-D99E-490C-8BDA-000CA0218A8C}"/>
              </a:ext>
            </a:extLst>
          </p:cNvPr>
          <p:cNvSpPr txBox="1"/>
          <p:nvPr/>
        </p:nvSpPr>
        <p:spPr>
          <a:xfrm>
            <a:off x="152402" y="1306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686</Words>
  <Application>Microsoft Office PowerPoint</Application>
  <PresentationFormat>Произвольный</PresentationFormat>
  <Paragraphs>75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2024-09-17T13:00:09Z</dcterms:created>
  <dcterms:modified xsi:type="dcterms:W3CDTF">2024-09-17T13:05:54Z</dcterms:modified>
</cp:coreProperties>
</file>